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8" r:id="rId1"/>
  </p:sldMasterIdLst>
  <p:sldIdLst>
    <p:sldId id="256" r:id="rId2"/>
    <p:sldId id="257" r:id="rId3"/>
    <p:sldId id="258" r:id="rId4"/>
    <p:sldId id="281" r:id="rId5"/>
    <p:sldId id="260" r:id="rId6"/>
    <p:sldId id="263" r:id="rId7"/>
    <p:sldId id="261" r:id="rId8"/>
    <p:sldId id="262" r:id="rId9"/>
    <p:sldId id="265" r:id="rId10"/>
    <p:sldId id="266" r:id="rId11"/>
    <p:sldId id="267" r:id="rId12"/>
    <p:sldId id="283" r:id="rId13"/>
    <p:sldId id="272" r:id="rId14"/>
    <p:sldId id="268" r:id="rId15"/>
    <p:sldId id="269" r:id="rId16"/>
    <p:sldId id="270" r:id="rId17"/>
    <p:sldId id="271" r:id="rId18"/>
    <p:sldId id="273" r:id="rId19"/>
    <p:sldId id="274" r:id="rId20"/>
    <p:sldId id="276" r:id="rId21"/>
    <p:sldId id="275" r:id="rId22"/>
    <p:sldId id="277" r:id="rId23"/>
    <p:sldId id="279" r:id="rId24"/>
    <p:sldId id="285"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70" d="100"/>
          <a:sy n="70" d="100"/>
        </p:scale>
        <p:origin x="46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99808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smtClean="0"/>
              <a:pPr/>
              <a:t>10/6/2018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67532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smtClean="0"/>
              <a:pPr/>
              <a:t>10/6/2018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906898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smtClean="0"/>
              <a:pPr/>
              <a:t>10/6/2018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134773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smtClean="0"/>
              <a:pPr/>
              <a:t>10/6/2018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3132302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smtClean="0"/>
              <a:pPr/>
              <a:t>10/6/2018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40197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10/6/2018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dirty="0"/>
          </a:p>
        </p:txBody>
      </p:sp>
    </p:spTree>
    <p:extLst>
      <p:ext uri="{BB962C8B-B14F-4D97-AF65-F5344CB8AC3E}">
        <p14:creationId xmlns:p14="http://schemas.microsoft.com/office/powerpoint/2010/main" val="3578983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37303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30826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smtClean="0"/>
              <a:pPr/>
              <a:t>10/6/2018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386263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smtClean="0"/>
              <a:t>10/6/2018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t>‹#›</a:t>
            </a:fld>
            <a:endParaRPr lang="en-US" dirty="0"/>
          </a:p>
        </p:txBody>
      </p:sp>
    </p:spTree>
    <p:extLst>
      <p:ext uri="{BB962C8B-B14F-4D97-AF65-F5344CB8AC3E}">
        <p14:creationId xmlns:p14="http://schemas.microsoft.com/office/powerpoint/2010/main" val="39895865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10/6/2018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59662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10/6/2018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760739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10/6/2018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642634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2A54C80-263E-416B-A8E0-580EDEADCBDC}" type="datetimeFigureOut">
              <a:rPr lang="en-US" smtClean="0"/>
              <a:t>10/6/2018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6990158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smtClean="0"/>
              <a:pPr/>
              <a:t>10/6/2018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655362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10/6/2018</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70545427"/>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 id="2147483681" r:id="rId13"/>
    <p:sldLayoutId id="2147483682" r:id="rId14"/>
    <p:sldLayoutId id="2147483683" r:id="rId15"/>
    <p:sldLayoutId id="214748368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475488" y="0"/>
            <a:ext cx="9454895" cy="5184648"/>
          </a:xfrm>
        </p:spPr>
        <p:style>
          <a:lnRef idx="2">
            <a:schemeClr val="accent1"/>
          </a:lnRef>
          <a:fillRef idx="1">
            <a:schemeClr val="lt1"/>
          </a:fillRef>
          <a:effectRef idx="0">
            <a:schemeClr val="accent1"/>
          </a:effectRef>
          <a:fontRef idx="minor">
            <a:schemeClr val="dk1"/>
          </a:fontRef>
        </p:style>
        <p:txBody>
          <a:bodyPr/>
          <a:lstStyle/>
          <a:p>
            <a:pPr algn="ctr"/>
            <a:r>
              <a:rPr lang="tr-TR" sz="4400" b="1" dirty="0" smtClean="0">
                <a:latin typeface="Algerian" panose="04020705040A02060702" pitchFamily="82" charset="0"/>
              </a:rPr>
              <a:t>ADÂLET OKULU GİRİŞ DERSİ</a:t>
            </a:r>
            <a:br>
              <a:rPr lang="tr-TR" sz="4400" b="1" dirty="0" smtClean="0">
                <a:latin typeface="Algerian" panose="04020705040A02060702" pitchFamily="82" charset="0"/>
              </a:rPr>
            </a:br>
            <a:r>
              <a:rPr lang="tr-TR" sz="4400" b="1" dirty="0" smtClean="0">
                <a:latin typeface="Algerian" panose="04020705040A02060702" pitchFamily="82" charset="0"/>
              </a:rPr>
              <a:t/>
            </a:r>
            <a:br>
              <a:rPr lang="tr-TR" sz="4400" b="1" dirty="0" smtClean="0">
                <a:latin typeface="Algerian" panose="04020705040A02060702" pitchFamily="82" charset="0"/>
              </a:rPr>
            </a:br>
            <a:r>
              <a:rPr lang="tr-TR" sz="4400" b="1" dirty="0" smtClean="0">
                <a:solidFill>
                  <a:srgbClr val="FF0000"/>
                </a:solidFill>
                <a:latin typeface="Algerian" panose="04020705040A02060702" pitchFamily="82" charset="0"/>
              </a:rPr>
              <a:t>ADÂLET MEFHUMU</a:t>
            </a:r>
            <a:br>
              <a:rPr lang="tr-TR" sz="4400" b="1" dirty="0" smtClean="0">
                <a:solidFill>
                  <a:srgbClr val="FF0000"/>
                </a:solidFill>
                <a:latin typeface="Algerian" panose="04020705040A02060702" pitchFamily="82" charset="0"/>
              </a:rPr>
            </a:br>
            <a:r>
              <a:rPr lang="tr-TR" sz="4400" b="1" dirty="0" smtClean="0">
                <a:latin typeface="Algerian" panose="04020705040A02060702" pitchFamily="82" charset="0"/>
              </a:rPr>
              <a:t/>
            </a:r>
            <a:br>
              <a:rPr lang="tr-TR" sz="4400" b="1" dirty="0" smtClean="0">
                <a:latin typeface="Algerian" panose="04020705040A02060702" pitchFamily="82" charset="0"/>
              </a:rPr>
            </a:br>
            <a:r>
              <a:rPr lang="tr-TR" sz="4400" b="1" dirty="0" smtClean="0">
                <a:solidFill>
                  <a:srgbClr val="00B050"/>
                </a:solidFill>
                <a:latin typeface="Algerian" panose="04020705040A02060702" pitchFamily="82" charset="0"/>
              </a:rPr>
              <a:t>KÜRESEL ADÂLET </a:t>
            </a:r>
            <a:br>
              <a:rPr lang="tr-TR" sz="4400" b="1" dirty="0" smtClean="0">
                <a:solidFill>
                  <a:srgbClr val="00B050"/>
                </a:solidFill>
                <a:latin typeface="Algerian" panose="04020705040A02060702" pitchFamily="82" charset="0"/>
              </a:rPr>
            </a:br>
            <a:r>
              <a:rPr lang="tr-TR" sz="4400" b="1" dirty="0" smtClean="0">
                <a:solidFill>
                  <a:srgbClr val="00B050"/>
                </a:solidFill>
                <a:latin typeface="Algerian" panose="04020705040A02060702" pitchFamily="82" charset="0"/>
              </a:rPr>
              <a:t>VE </a:t>
            </a:r>
            <a:br>
              <a:rPr lang="tr-TR" sz="4400" b="1" dirty="0" smtClean="0">
                <a:solidFill>
                  <a:srgbClr val="00B050"/>
                </a:solidFill>
                <a:latin typeface="Algerian" panose="04020705040A02060702" pitchFamily="82" charset="0"/>
              </a:rPr>
            </a:br>
            <a:r>
              <a:rPr lang="tr-TR" sz="4400" b="1" dirty="0" smtClean="0">
                <a:solidFill>
                  <a:srgbClr val="00B050"/>
                </a:solidFill>
                <a:latin typeface="Algerian" panose="04020705040A02060702" pitchFamily="82" charset="0"/>
              </a:rPr>
              <a:t>ASSAM İSLAM BİRLİĞİ TASAVVURU</a:t>
            </a:r>
            <a:endParaRPr lang="tr-TR" sz="4400" b="1" dirty="0">
              <a:solidFill>
                <a:srgbClr val="00B050"/>
              </a:solidFill>
              <a:latin typeface="Algerian" panose="04020705040A02060702" pitchFamily="82" charset="0"/>
            </a:endParaRPr>
          </a:p>
        </p:txBody>
      </p:sp>
      <p:sp>
        <p:nvSpPr>
          <p:cNvPr id="3" name="Alt Başlık 2"/>
          <p:cNvSpPr>
            <a:spLocks noGrp="1"/>
          </p:cNvSpPr>
          <p:nvPr>
            <p:ph type="subTitle" idx="1"/>
          </p:nvPr>
        </p:nvSpPr>
        <p:spPr>
          <a:xfrm>
            <a:off x="1507067" y="5669280"/>
            <a:ext cx="7766936" cy="1188720"/>
          </a:xfrm>
        </p:spPr>
        <p:style>
          <a:lnRef idx="1">
            <a:schemeClr val="accent1"/>
          </a:lnRef>
          <a:fillRef idx="2">
            <a:schemeClr val="accent1"/>
          </a:fillRef>
          <a:effectRef idx="1">
            <a:schemeClr val="accent1"/>
          </a:effectRef>
          <a:fontRef idx="minor">
            <a:schemeClr val="dk1"/>
          </a:fontRef>
        </p:style>
        <p:txBody>
          <a:bodyPr>
            <a:normAutofit/>
          </a:bodyPr>
          <a:lstStyle/>
          <a:p>
            <a:pPr algn="ctr"/>
            <a:r>
              <a:rPr lang="tr-TR" dirty="0" smtClean="0">
                <a:solidFill>
                  <a:schemeClr val="tx1"/>
                </a:solidFill>
                <a:latin typeface="Times New Roman" panose="02020603050405020304" pitchFamily="18" charset="0"/>
                <a:cs typeface="Times New Roman" panose="02020603050405020304" pitchFamily="18" charset="0"/>
              </a:rPr>
              <a:t>ADNAN TANRIVERDİ</a:t>
            </a:r>
          </a:p>
          <a:p>
            <a:pPr algn="ctr"/>
            <a:r>
              <a:rPr lang="tr-TR" dirty="0" smtClean="0">
                <a:solidFill>
                  <a:schemeClr val="tx1"/>
                </a:solidFill>
                <a:latin typeface="Times New Roman" panose="02020603050405020304" pitchFamily="18" charset="0"/>
                <a:cs typeface="Times New Roman" panose="02020603050405020304" pitchFamily="18" charset="0"/>
              </a:rPr>
              <a:t>ASSAM YNT. KRL BŞK.</a:t>
            </a:r>
          </a:p>
          <a:p>
            <a:pPr algn="ctr"/>
            <a:r>
              <a:rPr lang="tr-TR" dirty="0" smtClean="0">
                <a:solidFill>
                  <a:schemeClr val="tx1"/>
                </a:solidFill>
                <a:latin typeface="Times New Roman" panose="02020603050405020304" pitchFamily="18" charset="0"/>
                <a:cs typeface="Times New Roman" panose="02020603050405020304" pitchFamily="18" charset="0"/>
              </a:rPr>
              <a:t>06 EKİM 2018</a:t>
            </a:r>
            <a:endParaRPr lang="tr-TR"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7516568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10332042" cy="1320800"/>
          </a:xfrm>
        </p:spPr>
        <p:style>
          <a:lnRef idx="3">
            <a:schemeClr val="lt1"/>
          </a:lnRef>
          <a:fillRef idx="1">
            <a:schemeClr val="accent2"/>
          </a:fillRef>
          <a:effectRef idx="1">
            <a:schemeClr val="accent2"/>
          </a:effectRef>
          <a:fontRef idx="minor">
            <a:schemeClr val="lt1"/>
          </a:fontRef>
        </p:style>
        <p:txBody>
          <a:bodyPr>
            <a:normAutofit/>
          </a:bodyPr>
          <a:lstStyle/>
          <a:p>
            <a:pPr algn="ctr"/>
            <a:r>
              <a:rPr lang="tr-TR" sz="4000" b="1" dirty="0" smtClean="0">
                <a:latin typeface="Algerian" panose="04020705040A02060702" pitchFamily="82" charset="0"/>
              </a:rPr>
              <a:t>ADÂLET </a:t>
            </a:r>
            <a:r>
              <a:rPr lang="tr-TR" sz="4000" b="1" dirty="0">
                <a:latin typeface="Algerian" panose="04020705040A02060702" pitchFamily="82" charset="0"/>
              </a:rPr>
              <a:t>OKULU GİRİŞ DERSİ</a:t>
            </a:r>
            <a:br>
              <a:rPr lang="tr-TR" sz="4000" b="1" dirty="0">
                <a:latin typeface="Algerian" panose="04020705040A02060702" pitchFamily="82" charset="0"/>
              </a:rPr>
            </a:br>
            <a:r>
              <a:rPr lang="tr-TR" sz="4000" b="1" dirty="0" smtClean="0">
                <a:latin typeface="Algerian" panose="04020705040A02060702" pitchFamily="82" charset="0"/>
              </a:rPr>
              <a:t>ADÂLET </a:t>
            </a:r>
            <a:r>
              <a:rPr lang="tr-TR" sz="4000" b="1" dirty="0">
                <a:latin typeface="Algerian" panose="04020705040A02060702" pitchFamily="82" charset="0"/>
              </a:rPr>
              <a:t>MEFHUMU</a:t>
            </a:r>
            <a:endParaRPr lang="tr-TR" sz="4000" dirty="0"/>
          </a:p>
        </p:txBody>
      </p:sp>
      <p:sp>
        <p:nvSpPr>
          <p:cNvPr id="3" name="İçerik Yer Tutucusu 2"/>
          <p:cNvSpPr>
            <a:spLocks noGrp="1"/>
          </p:cNvSpPr>
          <p:nvPr>
            <p:ph idx="1"/>
          </p:nvPr>
        </p:nvSpPr>
        <p:spPr>
          <a:xfrm>
            <a:off x="677334" y="1930401"/>
            <a:ext cx="10332042" cy="4827016"/>
          </a:xfrm>
        </p:spPr>
        <p:style>
          <a:lnRef idx="1">
            <a:schemeClr val="accent3"/>
          </a:lnRef>
          <a:fillRef idx="2">
            <a:schemeClr val="accent3"/>
          </a:fillRef>
          <a:effectRef idx="1">
            <a:schemeClr val="accent3"/>
          </a:effectRef>
          <a:fontRef idx="minor">
            <a:schemeClr val="dk1"/>
          </a:fontRef>
        </p:style>
        <p:txBody>
          <a:bodyPr>
            <a:normAutofit/>
          </a:bodyPr>
          <a:lstStyle/>
          <a:p>
            <a:pPr algn="ctr"/>
            <a:endParaRPr lang="tr-TR" sz="1600" b="1" dirty="0" smtClean="0">
              <a:latin typeface="Times New Roman" panose="02020603050405020304" pitchFamily="18" charset="0"/>
              <a:cs typeface="Times New Roman" panose="02020603050405020304" pitchFamily="18" charset="0"/>
            </a:endParaRPr>
          </a:p>
          <a:p>
            <a:pPr marL="0" indent="0" algn="ctr">
              <a:buNone/>
            </a:pPr>
            <a:r>
              <a:rPr lang="tr-TR" sz="3600" b="1" dirty="0" smtClean="0">
                <a:solidFill>
                  <a:srgbClr val="7030A0"/>
                </a:solidFill>
                <a:latin typeface="Times New Roman" panose="02020603050405020304" pitchFamily="18" charset="0"/>
                <a:cs typeface="Times New Roman" panose="02020603050405020304" pitchFamily="18" charset="0"/>
              </a:rPr>
              <a:t>İNSANIN </a:t>
            </a:r>
            <a:r>
              <a:rPr lang="tr-TR" sz="3600" b="1" dirty="0">
                <a:solidFill>
                  <a:srgbClr val="7030A0"/>
                </a:solidFill>
                <a:latin typeface="Times New Roman" panose="02020603050405020304" pitchFamily="18" charset="0"/>
                <a:cs typeface="Times New Roman" panose="02020603050405020304" pitchFamily="18" charset="0"/>
              </a:rPr>
              <a:t>İNSAN DIŞINDAKİ VARLIKLARLA İLİŞKİLERİNDE </a:t>
            </a:r>
            <a:endParaRPr lang="tr-TR" sz="3600" b="1" dirty="0" smtClean="0">
              <a:solidFill>
                <a:srgbClr val="7030A0"/>
              </a:solidFill>
              <a:latin typeface="Times New Roman" panose="02020603050405020304" pitchFamily="18" charset="0"/>
              <a:cs typeface="Times New Roman" panose="02020603050405020304" pitchFamily="18" charset="0"/>
            </a:endParaRPr>
          </a:p>
          <a:p>
            <a:pPr marL="0" indent="0" algn="ctr">
              <a:buNone/>
            </a:pPr>
            <a:r>
              <a:rPr lang="tr-TR" sz="5400" b="1" dirty="0" smtClean="0">
                <a:solidFill>
                  <a:srgbClr val="FF0000"/>
                </a:solidFill>
                <a:latin typeface="Times New Roman" panose="02020603050405020304" pitchFamily="18" charset="0"/>
                <a:cs typeface="Times New Roman" panose="02020603050405020304" pitchFamily="18" charset="0"/>
              </a:rPr>
              <a:t>ADÂLET</a:t>
            </a:r>
            <a:endParaRPr lang="tr-TR" sz="1200" b="1" dirty="0" smtClean="0">
              <a:solidFill>
                <a:srgbClr val="FF0000"/>
              </a:solidFill>
              <a:latin typeface="Times New Roman" panose="02020603050405020304" pitchFamily="18" charset="0"/>
              <a:cs typeface="Times New Roman" panose="02020603050405020304" pitchFamily="18" charset="0"/>
            </a:endParaRPr>
          </a:p>
          <a:p>
            <a:pPr algn="ctr"/>
            <a:r>
              <a:rPr lang="tr-TR" sz="3600" b="1" dirty="0" smtClean="0">
                <a:solidFill>
                  <a:srgbClr val="C00000"/>
                </a:solidFill>
                <a:latin typeface="Times New Roman" panose="02020603050405020304" pitchFamily="18" charset="0"/>
                <a:cs typeface="Times New Roman" panose="02020603050405020304" pitchFamily="18" charset="0"/>
              </a:rPr>
              <a:t>HAYVAN HAKLARI</a:t>
            </a:r>
          </a:p>
          <a:p>
            <a:pPr algn="ctr"/>
            <a:r>
              <a:rPr lang="tr-TR" sz="3600" b="1" dirty="0" smtClean="0">
                <a:solidFill>
                  <a:srgbClr val="C00000"/>
                </a:solidFill>
                <a:latin typeface="Times New Roman" panose="02020603050405020304" pitchFamily="18" charset="0"/>
                <a:cs typeface="Times New Roman" panose="02020603050405020304" pitchFamily="18" charset="0"/>
              </a:rPr>
              <a:t>ÇEVRENİN KORUNMASI</a:t>
            </a:r>
          </a:p>
          <a:p>
            <a:pPr algn="ctr"/>
            <a:r>
              <a:rPr lang="tr-TR" sz="3600" b="1" dirty="0" smtClean="0">
                <a:solidFill>
                  <a:srgbClr val="C00000"/>
                </a:solidFill>
                <a:latin typeface="Times New Roman" panose="02020603050405020304" pitchFamily="18" charset="0"/>
                <a:cs typeface="Times New Roman" panose="02020603050405020304" pitchFamily="18" charset="0"/>
              </a:rPr>
              <a:t>TABİİ KAYNAKLARIN KORUNMASI</a:t>
            </a:r>
            <a:endParaRPr lang="tr-TR" sz="3600" b="1"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576846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73152"/>
            <a:ext cx="9627954" cy="1389888"/>
          </a:xfrm>
        </p:spPr>
        <p:style>
          <a:lnRef idx="3">
            <a:schemeClr val="lt1"/>
          </a:lnRef>
          <a:fillRef idx="1">
            <a:schemeClr val="accent2"/>
          </a:fillRef>
          <a:effectRef idx="1">
            <a:schemeClr val="accent2"/>
          </a:effectRef>
          <a:fontRef idx="minor">
            <a:schemeClr val="lt1"/>
          </a:fontRef>
        </p:style>
        <p:txBody>
          <a:bodyPr>
            <a:normAutofit/>
          </a:bodyPr>
          <a:lstStyle/>
          <a:p>
            <a:pPr algn="ctr"/>
            <a:r>
              <a:rPr lang="tr-TR" sz="4000" b="1" dirty="0" smtClean="0">
                <a:latin typeface="Algerian" panose="04020705040A02060702" pitchFamily="82" charset="0"/>
              </a:rPr>
              <a:t>ADâLET </a:t>
            </a:r>
            <a:r>
              <a:rPr lang="tr-TR" sz="4000" b="1" dirty="0">
                <a:latin typeface="Algerian" panose="04020705040A02060702" pitchFamily="82" charset="0"/>
              </a:rPr>
              <a:t>OKULU GİRİŞ DERSİ</a:t>
            </a:r>
            <a:br>
              <a:rPr lang="tr-TR" sz="4000" b="1" dirty="0">
                <a:latin typeface="Algerian" panose="04020705040A02060702" pitchFamily="82" charset="0"/>
              </a:rPr>
            </a:br>
            <a:r>
              <a:rPr lang="tr-TR" sz="4000" b="1" dirty="0" smtClean="0">
                <a:latin typeface="Algerian" panose="04020705040A02060702" pitchFamily="82" charset="0"/>
              </a:rPr>
              <a:t>ADâLET </a:t>
            </a:r>
            <a:r>
              <a:rPr lang="tr-TR" sz="4000" b="1" dirty="0">
                <a:latin typeface="Algerian" panose="04020705040A02060702" pitchFamily="82" charset="0"/>
              </a:rPr>
              <a:t>MEFHUMU</a:t>
            </a:r>
            <a:endParaRPr lang="tr-TR" sz="4000" dirty="0"/>
          </a:p>
        </p:txBody>
      </p:sp>
      <p:sp>
        <p:nvSpPr>
          <p:cNvPr id="3" name="İçerik Yer Tutucusu 2"/>
          <p:cNvSpPr>
            <a:spLocks noGrp="1"/>
          </p:cNvSpPr>
          <p:nvPr>
            <p:ph idx="1"/>
          </p:nvPr>
        </p:nvSpPr>
        <p:spPr>
          <a:xfrm>
            <a:off x="677334" y="1463040"/>
            <a:ext cx="9627954" cy="5230369"/>
          </a:xfrm>
        </p:spPr>
        <p:style>
          <a:lnRef idx="1">
            <a:schemeClr val="accent3"/>
          </a:lnRef>
          <a:fillRef idx="2">
            <a:schemeClr val="accent3"/>
          </a:fillRef>
          <a:effectRef idx="1">
            <a:schemeClr val="accent3"/>
          </a:effectRef>
          <a:fontRef idx="minor">
            <a:schemeClr val="dk1"/>
          </a:fontRef>
        </p:style>
        <p:txBody>
          <a:bodyPr>
            <a:normAutofit/>
          </a:bodyPr>
          <a:lstStyle/>
          <a:p>
            <a:pPr marL="0" indent="0" algn="ctr">
              <a:buNone/>
            </a:pPr>
            <a:endParaRPr lang="tr-TR" sz="1600" b="1" dirty="0" smtClean="0">
              <a:latin typeface="Times New Roman" panose="02020603050405020304" pitchFamily="18" charset="0"/>
              <a:cs typeface="Times New Roman" panose="02020603050405020304" pitchFamily="18" charset="0"/>
            </a:endParaRPr>
          </a:p>
          <a:p>
            <a:pPr marL="0" indent="0" algn="ctr">
              <a:buNone/>
            </a:pPr>
            <a:r>
              <a:rPr lang="tr-TR" sz="4000" b="1" dirty="0" smtClean="0">
                <a:solidFill>
                  <a:srgbClr val="FF0000"/>
                </a:solidFill>
                <a:latin typeface="Times New Roman" panose="02020603050405020304" pitchFamily="18" charset="0"/>
                <a:cs typeface="Times New Roman" panose="02020603050405020304" pitchFamily="18" charset="0"/>
              </a:rPr>
              <a:t>DEVLET-İNSAN </a:t>
            </a:r>
            <a:r>
              <a:rPr lang="tr-TR" sz="4000" b="1" dirty="0">
                <a:solidFill>
                  <a:srgbClr val="FF0000"/>
                </a:solidFill>
                <a:latin typeface="Times New Roman" panose="02020603050405020304" pitchFamily="18" charset="0"/>
                <a:cs typeface="Times New Roman" panose="02020603050405020304" pitchFamily="18" charset="0"/>
              </a:rPr>
              <a:t>İLİŞKİLERİNDE </a:t>
            </a:r>
            <a:r>
              <a:rPr lang="tr-TR" sz="4000" b="1" dirty="0" smtClean="0">
                <a:solidFill>
                  <a:srgbClr val="FF0000"/>
                </a:solidFill>
                <a:latin typeface="Times New Roman" panose="02020603050405020304" pitchFamily="18" charset="0"/>
                <a:cs typeface="Times New Roman" panose="02020603050405020304" pitchFamily="18" charset="0"/>
              </a:rPr>
              <a:t>ADÂLET</a:t>
            </a:r>
          </a:p>
          <a:p>
            <a:pPr algn="ctr">
              <a:buFont typeface="Wingdings" panose="05000000000000000000" pitchFamily="2" charset="2"/>
              <a:buChar char="Ø"/>
            </a:pPr>
            <a:r>
              <a:rPr lang="tr-TR" sz="3200" b="1" dirty="0" smtClean="0">
                <a:solidFill>
                  <a:srgbClr val="7030A0"/>
                </a:solidFill>
                <a:latin typeface="Times New Roman" panose="02020603050405020304" pitchFamily="18" charset="0"/>
                <a:cs typeface="Times New Roman" panose="02020603050405020304" pitchFamily="18" charset="0"/>
              </a:rPr>
              <a:t>İNSANIN DEVLETE KARŞI HAK VE SORUMLULUKLARININ</a:t>
            </a:r>
          </a:p>
          <a:p>
            <a:pPr algn="ctr">
              <a:buFont typeface="Wingdings" panose="05000000000000000000" pitchFamily="2" charset="2"/>
              <a:buChar char="Ø"/>
            </a:pPr>
            <a:r>
              <a:rPr lang="tr-TR" sz="3200" b="1" dirty="0" smtClean="0">
                <a:solidFill>
                  <a:srgbClr val="7030A0"/>
                </a:solidFill>
                <a:latin typeface="Times New Roman" panose="02020603050405020304" pitchFamily="18" charset="0"/>
                <a:cs typeface="Times New Roman" panose="02020603050405020304" pitchFamily="18" charset="0"/>
              </a:rPr>
              <a:t>DEVLETİN İNSAN İLE İLGİLİ HAK VE SORUMLULUKLARININ</a:t>
            </a:r>
          </a:p>
          <a:p>
            <a:pPr marL="0" indent="0" algn="ctr">
              <a:buNone/>
            </a:pPr>
            <a:r>
              <a:rPr lang="tr-TR" sz="3200" b="1" dirty="0" smtClean="0">
                <a:solidFill>
                  <a:srgbClr val="FF0000"/>
                </a:solidFill>
                <a:latin typeface="Times New Roman" panose="02020603050405020304" pitchFamily="18" charset="0"/>
                <a:cs typeface="Times New Roman" panose="02020603050405020304" pitchFamily="18" charset="0"/>
              </a:rPr>
              <a:t>HAKKANİYET </a:t>
            </a:r>
            <a:r>
              <a:rPr lang="tr-TR" sz="3200" b="1" dirty="0">
                <a:solidFill>
                  <a:srgbClr val="FF0000"/>
                </a:solidFill>
                <a:latin typeface="Times New Roman" panose="02020603050405020304" pitchFamily="18" charset="0"/>
                <a:cs typeface="Times New Roman" panose="02020603050405020304" pitchFamily="18" charset="0"/>
              </a:rPr>
              <a:t>GÖZETİLEREK YÜRÜTÜLMESİ İLE SAĞLANABİLİR</a:t>
            </a:r>
          </a:p>
          <a:p>
            <a:pPr marL="0" indent="0" algn="ctr">
              <a:buNone/>
            </a:pPr>
            <a:endParaRPr lang="tr-TR" sz="3200" b="1"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41555139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73152"/>
            <a:ext cx="9627954" cy="1389888"/>
          </a:xfrm>
        </p:spPr>
        <p:style>
          <a:lnRef idx="3">
            <a:schemeClr val="lt1"/>
          </a:lnRef>
          <a:fillRef idx="1">
            <a:schemeClr val="accent2"/>
          </a:fillRef>
          <a:effectRef idx="1">
            <a:schemeClr val="accent2"/>
          </a:effectRef>
          <a:fontRef idx="minor">
            <a:schemeClr val="lt1"/>
          </a:fontRef>
        </p:style>
        <p:txBody>
          <a:bodyPr>
            <a:normAutofit/>
          </a:bodyPr>
          <a:lstStyle/>
          <a:p>
            <a:pPr algn="ctr"/>
            <a:r>
              <a:rPr lang="tr-TR" sz="4000" b="1" dirty="0" smtClean="0">
                <a:latin typeface="Algerian" panose="04020705040A02060702" pitchFamily="82" charset="0"/>
              </a:rPr>
              <a:t>ADâLET </a:t>
            </a:r>
            <a:r>
              <a:rPr lang="tr-TR" sz="4000" b="1" dirty="0">
                <a:latin typeface="Algerian" panose="04020705040A02060702" pitchFamily="82" charset="0"/>
              </a:rPr>
              <a:t>OKULU GİRİŞ DERSİ</a:t>
            </a:r>
            <a:br>
              <a:rPr lang="tr-TR" sz="4000" b="1" dirty="0">
                <a:latin typeface="Algerian" panose="04020705040A02060702" pitchFamily="82" charset="0"/>
              </a:rPr>
            </a:br>
            <a:r>
              <a:rPr lang="tr-TR" sz="4000" b="1" dirty="0" smtClean="0">
                <a:latin typeface="Algerian" panose="04020705040A02060702" pitchFamily="82" charset="0"/>
              </a:rPr>
              <a:t>ADÂLET </a:t>
            </a:r>
            <a:r>
              <a:rPr lang="tr-TR" sz="4000" b="1" dirty="0">
                <a:latin typeface="Algerian" panose="04020705040A02060702" pitchFamily="82" charset="0"/>
              </a:rPr>
              <a:t>MEFHUMU</a:t>
            </a:r>
            <a:endParaRPr lang="tr-TR" sz="4000" dirty="0"/>
          </a:p>
        </p:txBody>
      </p:sp>
      <p:sp>
        <p:nvSpPr>
          <p:cNvPr id="3" name="İçerik Yer Tutucusu 2"/>
          <p:cNvSpPr>
            <a:spLocks noGrp="1"/>
          </p:cNvSpPr>
          <p:nvPr>
            <p:ph idx="1"/>
          </p:nvPr>
        </p:nvSpPr>
        <p:spPr>
          <a:xfrm>
            <a:off x="677334" y="1463040"/>
            <a:ext cx="9627954" cy="5230369"/>
          </a:xfrm>
        </p:spPr>
        <p:style>
          <a:lnRef idx="1">
            <a:schemeClr val="accent3"/>
          </a:lnRef>
          <a:fillRef idx="2">
            <a:schemeClr val="accent3"/>
          </a:fillRef>
          <a:effectRef idx="1">
            <a:schemeClr val="accent3"/>
          </a:effectRef>
          <a:fontRef idx="minor">
            <a:schemeClr val="dk1"/>
          </a:fontRef>
        </p:style>
        <p:txBody>
          <a:bodyPr>
            <a:normAutofit/>
          </a:bodyPr>
          <a:lstStyle/>
          <a:p>
            <a:pPr marL="0" indent="0" algn="ctr">
              <a:buNone/>
            </a:pPr>
            <a:endParaRPr lang="tr-TR" sz="1600" b="1" dirty="0" smtClean="0">
              <a:latin typeface="Times New Roman" panose="02020603050405020304" pitchFamily="18" charset="0"/>
              <a:cs typeface="Times New Roman" panose="02020603050405020304" pitchFamily="18" charset="0"/>
            </a:endParaRPr>
          </a:p>
          <a:p>
            <a:pPr marL="0" indent="0" algn="ctr">
              <a:buNone/>
            </a:pPr>
            <a:endParaRPr lang="tr-TR" sz="6600" b="1" dirty="0" smtClean="0">
              <a:solidFill>
                <a:srgbClr val="00B050"/>
              </a:solidFill>
              <a:latin typeface="Algerian" panose="04020705040A02060702" pitchFamily="82" charset="0"/>
              <a:cs typeface="Times New Roman" panose="02020603050405020304" pitchFamily="18" charset="0"/>
            </a:endParaRPr>
          </a:p>
          <a:p>
            <a:pPr marL="0" indent="0" algn="ctr">
              <a:buNone/>
            </a:pPr>
            <a:r>
              <a:rPr lang="tr-TR" sz="7200" b="1" dirty="0" smtClean="0">
                <a:solidFill>
                  <a:srgbClr val="00B050"/>
                </a:solidFill>
                <a:latin typeface="Algerian" panose="04020705040A02060702" pitchFamily="82" charset="0"/>
                <a:cs typeface="Times New Roman" panose="02020603050405020304" pitchFamily="18" charset="0"/>
              </a:rPr>
              <a:t>İLAHÎ ADÂLET</a:t>
            </a:r>
          </a:p>
          <a:p>
            <a:pPr marL="0" indent="0" algn="ctr">
              <a:buNone/>
            </a:pPr>
            <a:endParaRPr lang="tr-TR" sz="1200" b="1" dirty="0" smtClean="0">
              <a:solidFill>
                <a:srgbClr val="00B050"/>
              </a:solidFill>
              <a:latin typeface="Algerian" panose="04020705040A02060702" pitchFamily="82" charset="0"/>
              <a:cs typeface="Times New Roman" panose="02020603050405020304" pitchFamily="18" charset="0"/>
            </a:endParaRPr>
          </a:p>
          <a:p>
            <a:pPr marL="0" indent="0" algn="ctr">
              <a:buNone/>
            </a:pPr>
            <a:r>
              <a:rPr lang="tr-TR" sz="4800" b="1" dirty="0" smtClean="0">
                <a:solidFill>
                  <a:srgbClr val="FF0000"/>
                </a:solidFill>
                <a:latin typeface="Algerian" panose="04020705040A02060702" pitchFamily="82" charset="0"/>
                <a:cs typeface="Times New Roman" panose="02020603050405020304" pitchFamily="18" charset="0"/>
              </a:rPr>
              <a:t>(İNSANIN UHREVÎ GÖREV VE SORUMLULUKLAR)</a:t>
            </a:r>
            <a:endParaRPr lang="tr-TR" sz="4800" b="1" dirty="0">
              <a:solidFill>
                <a:srgbClr val="FF0000"/>
              </a:solidFill>
            </a:endParaRPr>
          </a:p>
        </p:txBody>
      </p:sp>
    </p:spTree>
    <p:extLst>
      <p:ext uri="{BB962C8B-B14F-4D97-AF65-F5344CB8AC3E}">
        <p14:creationId xmlns:p14="http://schemas.microsoft.com/office/powerpoint/2010/main" val="31996982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0"/>
            <a:ext cx="9774258" cy="1481328"/>
          </a:xfrm>
        </p:spPr>
        <p:style>
          <a:lnRef idx="1">
            <a:schemeClr val="accent1"/>
          </a:lnRef>
          <a:fillRef idx="2">
            <a:schemeClr val="accent1"/>
          </a:fillRef>
          <a:effectRef idx="1">
            <a:schemeClr val="accent1"/>
          </a:effectRef>
          <a:fontRef idx="minor">
            <a:schemeClr val="dk1"/>
          </a:fontRef>
        </p:style>
        <p:txBody>
          <a:bodyPr>
            <a:normAutofit fontScale="90000"/>
          </a:bodyPr>
          <a:lstStyle/>
          <a:p>
            <a:pPr algn="ctr"/>
            <a:r>
              <a:rPr lang="tr-TR" b="1" dirty="0" smtClean="0">
                <a:latin typeface="Algerian" panose="04020705040A02060702" pitchFamily="82" charset="0"/>
              </a:rPr>
              <a:t>ADâLET </a:t>
            </a:r>
            <a:r>
              <a:rPr lang="tr-TR" b="1" dirty="0">
                <a:latin typeface="Algerian" panose="04020705040A02060702" pitchFamily="82" charset="0"/>
              </a:rPr>
              <a:t>OKULU GİRİŞ DERSİ</a:t>
            </a:r>
            <a:br>
              <a:rPr lang="tr-TR" b="1" dirty="0">
                <a:latin typeface="Algerian" panose="04020705040A02060702" pitchFamily="82" charset="0"/>
              </a:rPr>
            </a:br>
            <a:r>
              <a:rPr lang="tr-TR" b="1" dirty="0" smtClean="0">
                <a:latin typeface="Algerian" panose="04020705040A02060702" pitchFamily="82" charset="0"/>
              </a:rPr>
              <a:t>ADâLET </a:t>
            </a:r>
            <a:r>
              <a:rPr lang="tr-TR" b="1" dirty="0">
                <a:latin typeface="Algerian" panose="04020705040A02060702" pitchFamily="82" charset="0"/>
              </a:rPr>
              <a:t>MEFHUMU </a:t>
            </a:r>
            <a:br>
              <a:rPr lang="tr-TR" b="1" dirty="0">
                <a:latin typeface="Algerian" panose="04020705040A02060702" pitchFamily="82" charset="0"/>
              </a:rPr>
            </a:br>
            <a:r>
              <a:rPr lang="tr-TR" b="1" dirty="0">
                <a:solidFill>
                  <a:srgbClr val="FF0000"/>
                </a:solidFill>
                <a:latin typeface="Algerian" panose="04020705040A02060702" pitchFamily="82" charset="0"/>
              </a:rPr>
              <a:t>KUR’ANDA</a:t>
            </a:r>
            <a:r>
              <a:rPr lang="tr-TR" b="1" dirty="0">
                <a:latin typeface="Algerian" panose="04020705040A02060702" pitchFamily="82" charset="0"/>
              </a:rPr>
              <a:t> </a:t>
            </a:r>
            <a:r>
              <a:rPr lang="tr-TR" b="1" dirty="0" smtClean="0">
                <a:latin typeface="Algerian" panose="04020705040A02060702" pitchFamily="82" charset="0"/>
              </a:rPr>
              <a:t>ADâLETLE </a:t>
            </a:r>
            <a:r>
              <a:rPr lang="tr-TR" b="1" dirty="0">
                <a:latin typeface="Algerian" panose="04020705040A02060702" pitchFamily="82" charset="0"/>
              </a:rPr>
              <a:t>İLGİLİ </a:t>
            </a:r>
            <a:r>
              <a:rPr lang="tr-TR" b="1" dirty="0">
                <a:solidFill>
                  <a:srgbClr val="FF0000"/>
                </a:solidFill>
                <a:latin typeface="Algerian" panose="04020705040A02060702" pitchFamily="82" charset="0"/>
              </a:rPr>
              <a:t>AYETLER</a:t>
            </a:r>
            <a:endParaRPr lang="tr-TR" dirty="0">
              <a:solidFill>
                <a:srgbClr val="FF0000"/>
              </a:solidFill>
            </a:endParaRPr>
          </a:p>
        </p:txBody>
      </p:sp>
      <p:sp>
        <p:nvSpPr>
          <p:cNvPr id="3" name="İçerik Yer Tutucusu 2"/>
          <p:cNvSpPr>
            <a:spLocks noGrp="1"/>
          </p:cNvSpPr>
          <p:nvPr>
            <p:ph idx="1"/>
          </p:nvPr>
        </p:nvSpPr>
        <p:spPr>
          <a:xfrm>
            <a:off x="677334" y="1481328"/>
            <a:ext cx="10533210" cy="5276087"/>
          </a:xfrm>
        </p:spPr>
        <p:style>
          <a:lnRef idx="1">
            <a:schemeClr val="accent3"/>
          </a:lnRef>
          <a:fillRef idx="2">
            <a:schemeClr val="accent3"/>
          </a:fillRef>
          <a:effectRef idx="1">
            <a:schemeClr val="accent3"/>
          </a:effectRef>
          <a:fontRef idx="minor">
            <a:schemeClr val="dk1"/>
          </a:fontRef>
        </p:style>
        <p:txBody>
          <a:bodyPr>
            <a:normAutofit fontScale="92500" lnSpcReduction="10000"/>
          </a:bodyPr>
          <a:lstStyle/>
          <a:p>
            <a:pPr marL="0" indent="0" algn="ctr">
              <a:buNone/>
            </a:pPr>
            <a:endParaRPr lang="tr-TR" sz="1700" b="1" dirty="0" smtClean="0">
              <a:latin typeface="Times New Roman" panose="02020603050405020304" pitchFamily="18" charset="0"/>
              <a:cs typeface="Times New Roman" panose="02020603050405020304" pitchFamily="18" charset="0"/>
            </a:endParaRPr>
          </a:p>
          <a:p>
            <a:pPr marL="0" indent="0" algn="ctr">
              <a:buNone/>
            </a:pPr>
            <a:r>
              <a:rPr lang="tr-TR" sz="5400" b="1" dirty="0" smtClean="0">
                <a:solidFill>
                  <a:srgbClr val="FF0000"/>
                </a:solidFill>
                <a:latin typeface="Times New Roman" panose="02020603050405020304" pitchFamily="18" charset="0"/>
                <a:cs typeface="Times New Roman" panose="02020603050405020304" pitchFamily="18" charset="0"/>
              </a:rPr>
              <a:t>Şüphesiz </a:t>
            </a:r>
            <a:r>
              <a:rPr lang="tr-TR" sz="5400" b="1" dirty="0">
                <a:solidFill>
                  <a:srgbClr val="FF0000"/>
                </a:solidFill>
                <a:latin typeface="Times New Roman" panose="02020603050405020304" pitchFamily="18" charset="0"/>
                <a:cs typeface="Times New Roman" panose="02020603050405020304" pitchFamily="18" charset="0"/>
              </a:rPr>
              <a:t>ki Allah, size adaleti, iyilik yapmayı ve yakınlara bakmayı emreder; hayasızlıktan, fenalıktan ve azgınlıktan nehyeder. </a:t>
            </a:r>
            <a:endParaRPr lang="tr-TR" sz="5400" b="1" dirty="0" smtClean="0">
              <a:solidFill>
                <a:srgbClr val="FF0000"/>
              </a:solidFill>
              <a:latin typeface="Times New Roman" panose="02020603050405020304" pitchFamily="18" charset="0"/>
              <a:cs typeface="Times New Roman" panose="02020603050405020304" pitchFamily="18" charset="0"/>
            </a:endParaRPr>
          </a:p>
          <a:p>
            <a:pPr marL="0" indent="0" algn="ctr">
              <a:buNone/>
            </a:pPr>
            <a:r>
              <a:rPr lang="tr-TR" sz="5400" b="1" dirty="0" smtClean="0">
                <a:solidFill>
                  <a:srgbClr val="FF0000"/>
                </a:solidFill>
                <a:latin typeface="Times New Roman" panose="02020603050405020304" pitchFamily="18" charset="0"/>
                <a:cs typeface="Times New Roman" panose="02020603050405020304" pitchFamily="18" charset="0"/>
              </a:rPr>
              <a:t>Düşünüp tutasınız diye</a:t>
            </a:r>
            <a:r>
              <a:rPr lang="tr-TR" sz="5400" b="1" dirty="0" smtClean="0">
                <a:solidFill>
                  <a:srgbClr val="FF0000"/>
                </a:solidFill>
                <a:latin typeface="Times New Roman" panose="02020603050405020304" pitchFamily="18" charset="0"/>
                <a:cs typeface="Times New Roman" panose="02020603050405020304" pitchFamily="18" charset="0"/>
              </a:rPr>
              <a:t> </a:t>
            </a:r>
            <a:r>
              <a:rPr lang="tr-TR" sz="5400" b="1" dirty="0">
                <a:solidFill>
                  <a:srgbClr val="FF0000"/>
                </a:solidFill>
                <a:latin typeface="Times New Roman" panose="02020603050405020304" pitchFamily="18" charset="0"/>
                <a:cs typeface="Times New Roman" panose="02020603050405020304" pitchFamily="18" charset="0"/>
              </a:rPr>
              <a:t>size böyle öğüt </a:t>
            </a:r>
            <a:r>
              <a:rPr lang="tr-TR" sz="5400" b="1" dirty="0" smtClean="0">
                <a:solidFill>
                  <a:srgbClr val="FF0000"/>
                </a:solidFill>
                <a:latin typeface="Times New Roman" panose="02020603050405020304" pitchFamily="18" charset="0"/>
                <a:cs typeface="Times New Roman" panose="02020603050405020304" pitchFamily="18" charset="0"/>
              </a:rPr>
              <a:t>veriyor. </a:t>
            </a:r>
            <a:endParaRPr lang="tr-TR" sz="5400" b="1" dirty="0" smtClean="0">
              <a:solidFill>
                <a:srgbClr val="FF0000"/>
              </a:solidFill>
              <a:latin typeface="Times New Roman" panose="02020603050405020304" pitchFamily="18" charset="0"/>
              <a:cs typeface="Times New Roman" panose="02020603050405020304" pitchFamily="18" charset="0"/>
            </a:endParaRPr>
          </a:p>
          <a:p>
            <a:pPr marL="0" indent="0" algn="ctr">
              <a:buNone/>
            </a:pPr>
            <a:r>
              <a:rPr lang="tr-TR" sz="3200" b="1" i="1" dirty="0" smtClean="0">
                <a:latin typeface="Times New Roman" panose="02020603050405020304" pitchFamily="18" charset="0"/>
                <a:cs typeface="Times New Roman" panose="02020603050405020304" pitchFamily="18" charset="0"/>
              </a:rPr>
              <a:t>(Nahl Suresi-90. Ayet)</a:t>
            </a:r>
            <a:endParaRPr lang="tr-TR" sz="32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5246355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74904" y="128016"/>
            <a:ext cx="10232136" cy="1234440"/>
          </a:xfrm>
        </p:spPr>
        <p:style>
          <a:lnRef idx="1">
            <a:schemeClr val="accent2"/>
          </a:lnRef>
          <a:fillRef idx="2">
            <a:schemeClr val="accent2"/>
          </a:fillRef>
          <a:effectRef idx="1">
            <a:schemeClr val="accent2"/>
          </a:effectRef>
          <a:fontRef idx="minor">
            <a:schemeClr val="dk1"/>
          </a:fontRef>
        </p:style>
        <p:txBody>
          <a:bodyPr>
            <a:normAutofit fontScale="90000"/>
          </a:bodyPr>
          <a:lstStyle/>
          <a:p>
            <a:pPr algn="ctr"/>
            <a:r>
              <a:rPr lang="tr-TR" sz="2800" b="1" dirty="0" smtClean="0">
                <a:latin typeface="Algerian" panose="04020705040A02060702" pitchFamily="82" charset="0"/>
              </a:rPr>
              <a:t>ADÂLET </a:t>
            </a:r>
            <a:r>
              <a:rPr lang="tr-TR" sz="2800" b="1" dirty="0">
                <a:latin typeface="Algerian" panose="04020705040A02060702" pitchFamily="82" charset="0"/>
              </a:rPr>
              <a:t>OKULU GİRİŞ DERSİ</a:t>
            </a:r>
            <a:br>
              <a:rPr lang="tr-TR" sz="2800" b="1" dirty="0">
                <a:latin typeface="Algerian" panose="04020705040A02060702" pitchFamily="82" charset="0"/>
              </a:rPr>
            </a:br>
            <a:r>
              <a:rPr lang="tr-TR" sz="2800" b="1" dirty="0" smtClean="0">
                <a:latin typeface="Algerian" panose="04020705040A02060702" pitchFamily="82" charset="0"/>
              </a:rPr>
              <a:t>ADÂLET MEFHUMU </a:t>
            </a:r>
            <a:br>
              <a:rPr lang="tr-TR" sz="2800" b="1" dirty="0" smtClean="0">
                <a:latin typeface="Algerian" panose="04020705040A02060702" pitchFamily="82" charset="0"/>
              </a:rPr>
            </a:br>
            <a:r>
              <a:rPr lang="tr-TR" sz="2800" b="1" dirty="0" smtClean="0">
                <a:solidFill>
                  <a:srgbClr val="FF0000"/>
                </a:solidFill>
                <a:latin typeface="Algerian" panose="04020705040A02060702" pitchFamily="82" charset="0"/>
              </a:rPr>
              <a:t>KUR’ANDA</a:t>
            </a:r>
            <a:r>
              <a:rPr lang="tr-TR" sz="2800" b="1" dirty="0" smtClean="0">
                <a:latin typeface="Algerian" panose="04020705040A02060702" pitchFamily="82" charset="0"/>
              </a:rPr>
              <a:t> ADÂLETLE İLGİLİ </a:t>
            </a:r>
            <a:r>
              <a:rPr lang="tr-TR" sz="2800" b="1" dirty="0" smtClean="0">
                <a:solidFill>
                  <a:srgbClr val="FF0000"/>
                </a:solidFill>
                <a:latin typeface="Algerian" panose="04020705040A02060702" pitchFamily="82" charset="0"/>
              </a:rPr>
              <a:t>AYETLER</a:t>
            </a:r>
            <a:endParaRPr lang="tr-TR" sz="2800" dirty="0">
              <a:solidFill>
                <a:srgbClr val="FF0000"/>
              </a:solidFill>
            </a:endParaRPr>
          </a:p>
        </p:txBody>
      </p:sp>
      <p:sp>
        <p:nvSpPr>
          <p:cNvPr id="3" name="İçerik Yer Tutucusu 2"/>
          <p:cNvSpPr>
            <a:spLocks noGrp="1"/>
          </p:cNvSpPr>
          <p:nvPr>
            <p:ph idx="1"/>
          </p:nvPr>
        </p:nvSpPr>
        <p:spPr>
          <a:xfrm>
            <a:off x="374904" y="1362456"/>
            <a:ext cx="10232136" cy="5413247"/>
          </a:xfrm>
        </p:spPr>
        <p:style>
          <a:lnRef idx="1">
            <a:schemeClr val="accent3"/>
          </a:lnRef>
          <a:fillRef idx="2">
            <a:schemeClr val="accent3"/>
          </a:fillRef>
          <a:effectRef idx="1">
            <a:schemeClr val="accent3"/>
          </a:effectRef>
          <a:fontRef idx="minor">
            <a:schemeClr val="dk1"/>
          </a:fontRef>
        </p:style>
        <p:txBody>
          <a:bodyPr>
            <a:noAutofit/>
          </a:bodyPr>
          <a:lstStyle/>
          <a:p>
            <a:pPr algn="just"/>
            <a:r>
              <a:rPr lang="tr-TR" sz="2400" b="1" dirty="0">
                <a:latin typeface="Times New Roman" panose="02020603050405020304" pitchFamily="18" charset="0"/>
                <a:cs typeface="Times New Roman" panose="02020603050405020304" pitchFamily="18" charset="0"/>
              </a:rPr>
              <a:t>Allah'ın âyetlerini inkâr edenler ve haksız yere peygamberleri öldürenler, </a:t>
            </a:r>
            <a:r>
              <a:rPr lang="tr-TR" sz="2400" b="1" dirty="0">
                <a:solidFill>
                  <a:schemeClr val="accent5"/>
                </a:solidFill>
                <a:latin typeface="Times New Roman" panose="02020603050405020304" pitchFamily="18" charset="0"/>
                <a:cs typeface="Times New Roman" panose="02020603050405020304" pitchFamily="18" charset="0"/>
              </a:rPr>
              <a:t>insanlar içinde adaleti emredenlerin canına kıyanlar </a:t>
            </a:r>
            <a:r>
              <a:rPr lang="tr-TR" sz="2400" b="1" dirty="0">
                <a:latin typeface="Times New Roman" panose="02020603050405020304" pitchFamily="18" charset="0"/>
                <a:cs typeface="Times New Roman" panose="02020603050405020304" pitchFamily="18" charset="0"/>
              </a:rPr>
              <a:t>yok mu? Bunları acıklı bir azapla müjdele</a:t>
            </a:r>
            <a:r>
              <a:rPr lang="tr-TR" sz="2400" b="1" dirty="0" smtClean="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(Âl-i İmran Suresi-21. Ayet)</a:t>
            </a:r>
          </a:p>
          <a:p>
            <a:pPr algn="just"/>
            <a:r>
              <a:rPr lang="tr-TR" sz="2400" b="1" dirty="0">
                <a:latin typeface="Times New Roman" panose="02020603050405020304" pitchFamily="18" charset="0"/>
                <a:cs typeface="Times New Roman" panose="02020603050405020304" pitchFamily="18" charset="0"/>
              </a:rPr>
              <a:t>Allah size, emanetleri ehline vermenizi ve </a:t>
            </a:r>
            <a:r>
              <a:rPr lang="tr-TR" sz="2400" b="1" dirty="0">
                <a:solidFill>
                  <a:schemeClr val="accent5"/>
                </a:solidFill>
                <a:latin typeface="Times New Roman" panose="02020603050405020304" pitchFamily="18" charset="0"/>
                <a:cs typeface="Times New Roman" panose="02020603050405020304" pitchFamily="18" charset="0"/>
              </a:rPr>
              <a:t>insanlar arasında hükmettiğiniz zaman adaletle hükmetmenizi emrediyor</a:t>
            </a:r>
            <a:r>
              <a:rPr lang="tr-TR" sz="2400" b="1" dirty="0">
                <a:latin typeface="Times New Roman" panose="02020603050405020304" pitchFamily="18" charset="0"/>
                <a:cs typeface="Times New Roman" panose="02020603050405020304" pitchFamily="18" charset="0"/>
              </a:rPr>
              <a:t>. Allah, bununla size ne güzel öğüt veriyor. Şüphesiz ki Allah her şeyi hakkıyla işiten, hakkıyla görendir</a:t>
            </a:r>
            <a:r>
              <a:rPr lang="tr-TR" sz="2400" b="1" dirty="0" smtClean="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(Nisa Sûresi-58. Ayet)</a:t>
            </a:r>
          </a:p>
          <a:p>
            <a:pPr algn="just"/>
            <a:r>
              <a:rPr lang="tr-TR" sz="2400" b="1" dirty="0">
                <a:latin typeface="Times New Roman" panose="02020603050405020304" pitchFamily="18" charset="0"/>
                <a:cs typeface="Times New Roman" panose="02020603050405020304" pitchFamily="18" charset="0"/>
              </a:rPr>
              <a:t>Ey iman edenler! </a:t>
            </a:r>
            <a:r>
              <a:rPr lang="tr-TR" sz="2400" b="1" dirty="0">
                <a:solidFill>
                  <a:schemeClr val="accent5"/>
                </a:solidFill>
                <a:latin typeface="Times New Roman" panose="02020603050405020304" pitchFamily="18" charset="0"/>
                <a:cs typeface="Times New Roman" panose="02020603050405020304" pitchFamily="18" charset="0"/>
              </a:rPr>
              <a:t>Adaleti ayakta tutan ve kendiniz, ana-babanız ve yakın akrabanız aleyhine de olsa, yalnız Allah için şahitlik eden kimseler olunuz. </a:t>
            </a:r>
            <a:r>
              <a:rPr lang="tr-TR" sz="2400" b="1" dirty="0">
                <a:latin typeface="Times New Roman" panose="02020603050405020304" pitchFamily="18" charset="0"/>
                <a:cs typeface="Times New Roman" panose="02020603050405020304" pitchFamily="18" charset="0"/>
              </a:rPr>
              <a:t>Zira zengin de olsa, fakir de olsa, Allah ikisine de (sizden) daha yakındır. </a:t>
            </a:r>
            <a:r>
              <a:rPr lang="tr-TR" sz="2400" b="1" dirty="0">
                <a:solidFill>
                  <a:schemeClr val="accent5"/>
                </a:solidFill>
                <a:latin typeface="Times New Roman" panose="02020603050405020304" pitchFamily="18" charset="0"/>
                <a:cs typeface="Times New Roman" panose="02020603050405020304" pitchFamily="18" charset="0"/>
              </a:rPr>
              <a:t>Nefsinizin arzusuna uyarak adaletten uzaklaşmayın.</a:t>
            </a:r>
            <a:r>
              <a:rPr lang="tr-TR" sz="2400" b="1" dirty="0">
                <a:latin typeface="Times New Roman" panose="02020603050405020304" pitchFamily="18" charset="0"/>
                <a:cs typeface="Times New Roman" panose="02020603050405020304" pitchFamily="18" charset="0"/>
              </a:rPr>
              <a:t> Eğer (şahitlik ederken) dilinizi eğer, bükerseniz veya çekinirseniz, şüphesiz Allah yaptıklarınızdan haberdardır</a:t>
            </a:r>
            <a:r>
              <a:rPr lang="tr-TR" sz="2400" b="1" dirty="0" smtClean="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(Nisa Suresi 135. Ayet)</a:t>
            </a:r>
            <a:endParaRPr lang="tr-TR"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7295245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3152" y="0"/>
            <a:ext cx="11969496" cy="1106424"/>
          </a:xfrm>
        </p:spPr>
        <p:style>
          <a:lnRef idx="1">
            <a:schemeClr val="accent1"/>
          </a:lnRef>
          <a:fillRef idx="2">
            <a:schemeClr val="accent1"/>
          </a:fillRef>
          <a:effectRef idx="1">
            <a:schemeClr val="accent1"/>
          </a:effectRef>
          <a:fontRef idx="minor">
            <a:schemeClr val="dk1"/>
          </a:fontRef>
        </p:style>
        <p:txBody>
          <a:bodyPr>
            <a:normAutofit fontScale="90000"/>
          </a:bodyPr>
          <a:lstStyle/>
          <a:p>
            <a:pPr algn="ctr"/>
            <a:r>
              <a:rPr lang="tr-TR" sz="2500" b="1" dirty="0" smtClean="0">
                <a:solidFill>
                  <a:schemeClr val="tx1"/>
                </a:solidFill>
                <a:latin typeface="Algerian" panose="04020705040A02060702" pitchFamily="82" charset="0"/>
              </a:rPr>
              <a:t>ADâLET </a:t>
            </a:r>
            <a:r>
              <a:rPr lang="tr-TR" sz="2500" b="1" dirty="0">
                <a:solidFill>
                  <a:schemeClr val="tx1"/>
                </a:solidFill>
                <a:latin typeface="Algerian" panose="04020705040A02060702" pitchFamily="82" charset="0"/>
              </a:rPr>
              <a:t>OKULU GİRİŞ DERSİ</a:t>
            </a:r>
            <a:br>
              <a:rPr lang="tr-TR" sz="2500" b="1" dirty="0">
                <a:solidFill>
                  <a:schemeClr val="tx1"/>
                </a:solidFill>
                <a:latin typeface="Algerian" panose="04020705040A02060702" pitchFamily="82" charset="0"/>
              </a:rPr>
            </a:br>
            <a:r>
              <a:rPr lang="tr-TR" sz="2500" b="1" dirty="0" smtClean="0">
                <a:solidFill>
                  <a:schemeClr val="tx1"/>
                </a:solidFill>
                <a:latin typeface="Algerian" panose="04020705040A02060702" pitchFamily="82" charset="0"/>
              </a:rPr>
              <a:t>ADâLET </a:t>
            </a:r>
            <a:r>
              <a:rPr lang="tr-TR" sz="2500" b="1" dirty="0">
                <a:solidFill>
                  <a:schemeClr val="tx1"/>
                </a:solidFill>
                <a:latin typeface="Algerian" panose="04020705040A02060702" pitchFamily="82" charset="0"/>
              </a:rPr>
              <a:t>MEFHUMU </a:t>
            </a:r>
            <a:br>
              <a:rPr lang="tr-TR" sz="2500" b="1" dirty="0">
                <a:solidFill>
                  <a:schemeClr val="tx1"/>
                </a:solidFill>
                <a:latin typeface="Algerian" panose="04020705040A02060702" pitchFamily="82" charset="0"/>
              </a:rPr>
            </a:br>
            <a:r>
              <a:rPr lang="tr-TR" sz="2500" b="1" dirty="0">
                <a:solidFill>
                  <a:srgbClr val="FF0000"/>
                </a:solidFill>
                <a:latin typeface="Algerian" panose="04020705040A02060702" pitchFamily="82" charset="0"/>
              </a:rPr>
              <a:t>KUR’ANDA</a:t>
            </a:r>
            <a:r>
              <a:rPr lang="tr-TR" sz="2500" b="1" dirty="0">
                <a:solidFill>
                  <a:schemeClr val="tx1"/>
                </a:solidFill>
                <a:latin typeface="Algerian" panose="04020705040A02060702" pitchFamily="82" charset="0"/>
              </a:rPr>
              <a:t> </a:t>
            </a:r>
            <a:r>
              <a:rPr lang="tr-TR" sz="2500" b="1" dirty="0" smtClean="0">
                <a:solidFill>
                  <a:schemeClr val="tx1"/>
                </a:solidFill>
                <a:latin typeface="Algerian" panose="04020705040A02060702" pitchFamily="82" charset="0"/>
              </a:rPr>
              <a:t>ADâLETLE </a:t>
            </a:r>
            <a:r>
              <a:rPr lang="tr-TR" sz="2500" b="1" dirty="0">
                <a:solidFill>
                  <a:schemeClr val="tx1"/>
                </a:solidFill>
                <a:latin typeface="Algerian" panose="04020705040A02060702" pitchFamily="82" charset="0"/>
              </a:rPr>
              <a:t>İLGİLİ </a:t>
            </a:r>
            <a:r>
              <a:rPr lang="tr-TR" sz="2500" b="1" dirty="0">
                <a:solidFill>
                  <a:srgbClr val="FF0000"/>
                </a:solidFill>
                <a:latin typeface="Algerian" panose="04020705040A02060702" pitchFamily="82" charset="0"/>
              </a:rPr>
              <a:t>AYETLER</a:t>
            </a:r>
            <a:endParaRPr lang="tr-TR" dirty="0">
              <a:solidFill>
                <a:srgbClr val="FF0000"/>
              </a:solidFill>
            </a:endParaRPr>
          </a:p>
        </p:txBody>
      </p:sp>
      <p:sp>
        <p:nvSpPr>
          <p:cNvPr id="3" name="İçerik Yer Tutucusu 2"/>
          <p:cNvSpPr>
            <a:spLocks noGrp="1"/>
          </p:cNvSpPr>
          <p:nvPr>
            <p:ph idx="1"/>
          </p:nvPr>
        </p:nvSpPr>
        <p:spPr>
          <a:xfrm>
            <a:off x="73152" y="1106424"/>
            <a:ext cx="11969496" cy="5623561"/>
          </a:xfrm>
        </p:spPr>
        <p:style>
          <a:lnRef idx="1">
            <a:schemeClr val="accent3"/>
          </a:lnRef>
          <a:fillRef idx="2">
            <a:schemeClr val="accent3"/>
          </a:fillRef>
          <a:effectRef idx="1">
            <a:schemeClr val="accent3"/>
          </a:effectRef>
          <a:fontRef idx="minor">
            <a:schemeClr val="dk1"/>
          </a:fontRef>
        </p:style>
        <p:txBody>
          <a:bodyPr>
            <a:noAutofit/>
          </a:bodyPr>
          <a:lstStyle/>
          <a:p>
            <a:pPr algn="just"/>
            <a:r>
              <a:rPr lang="tr-TR" sz="2400" b="1" dirty="0">
                <a:latin typeface="Times New Roman" panose="02020603050405020304" pitchFamily="18" charset="0"/>
                <a:cs typeface="Times New Roman" panose="02020603050405020304" pitchFamily="18" charset="0"/>
              </a:rPr>
              <a:t>Ey iman edenler, </a:t>
            </a:r>
            <a:r>
              <a:rPr lang="tr-TR" sz="2400" b="1" dirty="0">
                <a:solidFill>
                  <a:schemeClr val="accent5"/>
                </a:solidFill>
                <a:latin typeface="Times New Roman" panose="02020603050405020304" pitchFamily="18" charset="0"/>
                <a:cs typeface="Times New Roman" panose="02020603050405020304" pitchFamily="18" charset="0"/>
              </a:rPr>
              <a:t>Allah için hakkı ayakta tutanlar ve adaletle şahitlik yapanlar olunuz. Bir kavme olan kininiz, sizi adaletsizliğe sevk etmesin. Adaletli olun, çünkü o, takvaya daha yakındır.</a:t>
            </a:r>
            <a:r>
              <a:rPr lang="tr-TR" sz="2400" b="1" dirty="0">
                <a:latin typeface="Times New Roman" panose="02020603050405020304" pitchFamily="18" charset="0"/>
                <a:cs typeface="Times New Roman" panose="02020603050405020304" pitchFamily="18" charset="0"/>
              </a:rPr>
              <a:t> Allah'tan korkun. Şüphesiz Allah, yaptıklarınızdan haberdardır</a:t>
            </a:r>
            <a:r>
              <a:rPr lang="tr-TR" sz="2400" b="1" dirty="0" smtClean="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a:t>
            </a:r>
            <a:r>
              <a:rPr lang="tr-TR" i="1" dirty="0" err="1" smtClean="0">
                <a:latin typeface="Times New Roman" panose="02020603050405020304" pitchFamily="18" charset="0"/>
                <a:cs typeface="Times New Roman" panose="02020603050405020304" pitchFamily="18" charset="0"/>
              </a:rPr>
              <a:t>Mâide</a:t>
            </a:r>
            <a:r>
              <a:rPr lang="tr-TR" i="1" dirty="0" smtClean="0">
                <a:latin typeface="Times New Roman" panose="02020603050405020304" pitchFamily="18" charset="0"/>
                <a:cs typeface="Times New Roman" panose="02020603050405020304" pitchFamily="18" charset="0"/>
              </a:rPr>
              <a:t> Suresi-8. Ayet)</a:t>
            </a:r>
            <a:endParaRPr lang="tr-TR" b="1" dirty="0" smtClean="0">
              <a:latin typeface="Times New Roman" panose="02020603050405020304" pitchFamily="18" charset="0"/>
              <a:cs typeface="Times New Roman" panose="02020603050405020304" pitchFamily="18" charset="0"/>
            </a:endParaRPr>
          </a:p>
          <a:p>
            <a:pPr algn="just"/>
            <a:r>
              <a:rPr lang="tr-TR" sz="2400" b="1" dirty="0">
                <a:latin typeface="Times New Roman" panose="02020603050405020304" pitchFamily="18" charset="0"/>
                <a:cs typeface="Times New Roman" panose="02020603050405020304" pitchFamily="18" charset="0"/>
              </a:rPr>
              <a:t>Onlar, yalana çok kulak verirler ve çok haram yerler. Eğer sana gelirlerse, ister aralarında hükmet, ister onlardan yüz çevir. Eğer onlardan yüz çevirirsen, sana hiçbir zarar veremezler. </a:t>
            </a:r>
            <a:r>
              <a:rPr lang="tr-TR" sz="2400" b="1" dirty="0">
                <a:solidFill>
                  <a:schemeClr val="accent5"/>
                </a:solidFill>
                <a:latin typeface="Times New Roman" panose="02020603050405020304" pitchFamily="18" charset="0"/>
                <a:cs typeface="Times New Roman" panose="02020603050405020304" pitchFamily="18" charset="0"/>
              </a:rPr>
              <a:t>Eğer aralarında hükmedersen adaletle hükmet. Şüphesiz Allah, adaletli davrananları sever</a:t>
            </a:r>
            <a:r>
              <a:rPr lang="tr-TR" sz="2400" b="1" dirty="0" smtClean="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a:t>
            </a:r>
            <a:r>
              <a:rPr lang="tr-TR" i="1" dirty="0" err="1" smtClean="0">
                <a:latin typeface="Times New Roman" panose="02020603050405020304" pitchFamily="18" charset="0"/>
                <a:cs typeface="Times New Roman" panose="02020603050405020304" pitchFamily="18" charset="0"/>
              </a:rPr>
              <a:t>Mâide</a:t>
            </a:r>
            <a:r>
              <a:rPr lang="tr-TR" i="1" dirty="0" smtClean="0">
                <a:latin typeface="Times New Roman" panose="02020603050405020304" pitchFamily="18" charset="0"/>
                <a:cs typeface="Times New Roman" panose="02020603050405020304" pitchFamily="18" charset="0"/>
              </a:rPr>
              <a:t> Sûresi-42. Ayet)</a:t>
            </a:r>
            <a:endParaRPr lang="tr-TR" b="1" dirty="0" smtClean="0">
              <a:latin typeface="Times New Roman" panose="02020603050405020304" pitchFamily="18" charset="0"/>
              <a:cs typeface="Times New Roman" panose="02020603050405020304" pitchFamily="18" charset="0"/>
            </a:endParaRPr>
          </a:p>
          <a:p>
            <a:pPr algn="just"/>
            <a:r>
              <a:rPr lang="tr-TR" sz="2400" b="1" dirty="0">
                <a:latin typeface="Times New Roman" panose="02020603050405020304" pitchFamily="18" charset="0"/>
                <a:cs typeface="Times New Roman" panose="02020603050405020304" pitchFamily="18" charset="0"/>
              </a:rPr>
              <a:t>Ey iman edenler, </a:t>
            </a:r>
            <a:r>
              <a:rPr lang="tr-TR" sz="2400" b="1" dirty="0">
                <a:solidFill>
                  <a:schemeClr val="accent5"/>
                </a:solidFill>
                <a:latin typeface="Times New Roman" panose="02020603050405020304" pitchFamily="18" charset="0"/>
                <a:cs typeface="Times New Roman" panose="02020603050405020304" pitchFamily="18" charset="0"/>
              </a:rPr>
              <a:t>ihramlı iken av hayvanı öldürmeyin. İçinizden kim kasten onu öldürürse, yaptığı işin vebalini tatması için, öldürdüğü hayvanın dengi ona cezadır ki</a:t>
            </a:r>
            <a:r>
              <a:rPr lang="tr-TR" sz="2400" b="1" dirty="0">
                <a:latin typeface="Times New Roman" panose="02020603050405020304" pitchFamily="18" charset="0"/>
                <a:cs typeface="Times New Roman" panose="02020603050405020304" pitchFamily="18" charset="0"/>
              </a:rPr>
              <a:t>, Kâbe'ye ulaşacak bir kurban olmak üzere buna yine içinizden iki adaletli kişi hükmeder; yahut (ceza olmak üzere) bir keffarettir ki, ya o nisbette fakirleri doyurmak, yahut onun dengi oruç tutmaktır. Allah geçmişi affetmiştir. Fakat kim de bu suçu tekrarlarsa, Allah ondan intikamını alır. Allah </a:t>
            </a:r>
            <a:r>
              <a:rPr lang="tr-TR" sz="2400" b="1" dirty="0" smtClean="0">
                <a:latin typeface="Times New Roman" panose="02020603050405020304" pitchFamily="18" charset="0"/>
                <a:cs typeface="Times New Roman" panose="02020603050405020304" pitchFamily="18" charset="0"/>
              </a:rPr>
              <a:t>daima </a:t>
            </a:r>
            <a:r>
              <a:rPr lang="tr-TR" sz="2400" b="1" dirty="0">
                <a:latin typeface="Times New Roman" panose="02020603050405020304" pitchFamily="18" charset="0"/>
                <a:cs typeface="Times New Roman" panose="02020603050405020304" pitchFamily="18" charset="0"/>
              </a:rPr>
              <a:t>gâliptir, intikam sahibidir</a:t>
            </a:r>
            <a:r>
              <a:rPr lang="tr-TR" sz="2400" b="1" dirty="0" smtClean="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a:t>
            </a:r>
            <a:r>
              <a:rPr lang="tr-TR" i="1" dirty="0" err="1">
                <a:latin typeface="Times New Roman" panose="02020603050405020304" pitchFamily="18" charset="0"/>
                <a:cs typeface="Times New Roman" panose="02020603050405020304" pitchFamily="18" charset="0"/>
              </a:rPr>
              <a:t>Mâide</a:t>
            </a:r>
            <a:r>
              <a:rPr lang="tr-TR" i="1" dirty="0">
                <a:latin typeface="Times New Roman" panose="02020603050405020304" pitchFamily="18" charset="0"/>
                <a:cs typeface="Times New Roman" panose="02020603050405020304" pitchFamily="18" charset="0"/>
              </a:rPr>
              <a:t> Sûresi-42. Ayet)</a:t>
            </a:r>
            <a:endParaRPr lang="tr-TR" b="1" dirty="0">
              <a:latin typeface="Times New Roman" panose="02020603050405020304" pitchFamily="18" charset="0"/>
              <a:cs typeface="Times New Roman" panose="02020603050405020304" pitchFamily="18" charset="0"/>
            </a:endParaRPr>
          </a:p>
          <a:p>
            <a:pPr algn="just"/>
            <a:endParaRPr lang="tr-TR"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5847093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92024" y="0"/>
            <a:ext cx="11649456" cy="1463040"/>
          </a:xfrm>
        </p:spPr>
        <p:style>
          <a:lnRef idx="1">
            <a:schemeClr val="accent1"/>
          </a:lnRef>
          <a:fillRef idx="2">
            <a:schemeClr val="accent1"/>
          </a:fillRef>
          <a:effectRef idx="1">
            <a:schemeClr val="accent1"/>
          </a:effectRef>
          <a:fontRef idx="minor">
            <a:schemeClr val="dk1"/>
          </a:fontRef>
        </p:style>
        <p:txBody>
          <a:bodyPr>
            <a:noAutofit/>
          </a:bodyPr>
          <a:lstStyle/>
          <a:p>
            <a:pPr algn="ctr"/>
            <a:r>
              <a:rPr lang="tr-TR" sz="2800" b="1" dirty="0" smtClean="0">
                <a:solidFill>
                  <a:schemeClr val="tx1"/>
                </a:solidFill>
                <a:latin typeface="Algerian" panose="04020705040A02060702" pitchFamily="82" charset="0"/>
              </a:rPr>
              <a:t>ADâLET </a:t>
            </a:r>
            <a:r>
              <a:rPr lang="tr-TR" sz="2800" b="1" dirty="0">
                <a:solidFill>
                  <a:schemeClr val="tx1"/>
                </a:solidFill>
                <a:latin typeface="Algerian" panose="04020705040A02060702" pitchFamily="82" charset="0"/>
              </a:rPr>
              <a:t>OKULU GİRİŞ DERSİ</a:t>
            </a:r>
            <a:br>
              <a:rPr lang="tr-TR" sz="2800" b="1" dirty="0">
                <a:solidFill>
                  <a:schemeClr val="tx1"/>
                </a:solidFill>
                <a:latin typeface="Algerian" panose="04020705040A02060702" pitchFamily="82" charset="0"/>
              </a:rPr>
            </a:br>
            <a:r>
              <a:rPr lang="tr-TR" sz="2800" b="1" dirty="0" smtClean="0">
                <a:solidFill>
                  <a:schemeClr val="tx1"/>
                </a:solidFill>
                <a:latin typeface="Algerian" panose="04020705040A02060702" pitchFamily="82" charset="0"/>
              </a:rPr>
              <a:t>ADâLET </a:t>
            </a:r>
            <a:r>
              <a:rPr lang="tr-TR" sz="2800" b="1" dirty="0">
                <a:solidFill>
                  <a:schemeClr val="tx1"/>
                </a:solidFill>
                <a:latin typeface="Algerian" panose="04020705040A02060702" pitchFamily="82" charset="0"/>
              </a:rPr>
              <a:t>MEFHUMU </a:t>
            </a:r>
            <a:br>
              <a:rPr lang="tr-TR" sz="2800" b="1" dirty="0">
                <a:solidFill>
                  <a:schemeClr val="tx1"/>
                </a:solidFill>
                <a:latin typeface="Algerian" panose="04020705040A02060702" pitchFamily="82" charset="0"/>
              </a:rPr>
            </a:br>
            <a:r>
              <a:rPr lang="tr-TR" sz="2800" b="1" dirty="0">
                <a:solidFill>
                  <a:srgbClr val="FF0000"/>
                </a:solidFill>
                <a:latin typeface="Algerian" panose="04020705040A02060702" pitchFamily="82" charset="0"/>
              </a:rPr>
              <a:t>KUR’ANDA</a:t>
            </a:r>
            <a:r>
              <a:rPr lang="tr-TR" sz="2800" b="1" dirty="0">
                <a:solidFill>
                  <a:schemeClr val="tx1"/>
                </a:solidFill>
                <a:latin typeface="Algerian" panose="04020705040A02060702" pitchFamily="82" charset="0"/>
              </a:rPr>
              <a:t> </a:t>
            </a:r>
            <a:r>
              <a:rPr lang="tr-TR" sz="2800" b="1" dirty="0" smtClean="0">
                <a:solidFill>
                  <a:schemeClr val="tx1"/>
                </a:solidFill>
                <a:latin typeface="Algerian" panose="04020705040A02060702" pitchFamily="82" charset="0"/>
              </a:rPr>
              <a:t>ADâLETLE </a:t>
            </a:r>
            <a:r>
              <a:rPr lang="tr-TR" sz="2800" b="1" dirty="0">
                <a:solidFill>
                  <a:schemeClr val="tx1"/>
                </a:solidFill>
                <a:latin typeface="Algerian" panose="04020705040A02060702" pitchFamily="82" charset="0"/>
              </a:rPr>
              <a:t>İLGİLİ </a:t>
            </a:r>
            <a:r>
              <a:rPr lang="tr-TR" sz="2800" b="1" dirty="0">
                <a:solidFill>
                  <a:srgbClr val="FF0000"/>
                </a:solidFill>
                <a:latin typeface="Algerian" panose="04020705040A02060702" pitchFamily="82" charset="0"/>
              </a:rPr>
              <a:t>AYETLER</a:t>
            </a:r>
            <a:endParaRPr lang="tr-TR" sz="2800" dirty="0">
              <a:solidFill>
                <a:srgbClr val="FF0000"/>
              </a:solidFill>
            </a:endParaRPr>
          </a:p>
        </p:txBody>
      </p:sp>
      <p:sp>
        <p:nvSpPr>
          <p:cNvPr id="3" name="İçerik Yer Tutucusu 2"/>
          <p:cNvSpPr>
            <a:spLocks noGrp="1"/>
          </p:cNvSpPr>
          <p:nvPr>
            <p:ph idx="1"/>
          </p:nvPr>
        </p:nvSpPr>
        <p:spPr>
          <a:xfrm>
            <a:off x="192025" y="1463040"/>
            <a:ext cx="11713464" cy="5303520"/>
          </a:xfrm>
        </p:spPr>
        <p:style>
          <a:lnRef idx="1">
            <a:schemeClr val="accent3"/>
          </a:lnRef>
          <a:fillRef idx="2">
            <a:schemeClr val="accent3"/>
          </a:fillRef>
          <a:effectRef idx="1">
            <a:schemeClr val="accent3"/>
          </a:effectRef>
          <a:fontRef idx="minor">
            <a:schemeClr val="dk1"/>
          </a:fontRef>
        </p:style>
        <p:txBody>
          <a:bodyPr>
            <a:normAutofit/>
          </a:bodyPr>
          <a:lstStyle/>
          <a:p>
            <a:pPr algn="just"/>
            <a:r>
              <a:rPr lang="tr-TR" sz="3000" b="1" dirty="0">
                <a:latin typeface="Times New Roman" panose="02020603050405020304" pitchFamily="18" charset="0"/>
                <a:cs typeface="Times New Roman" panose="02020603050405020304" pitchFamily="18" charset="0"/>
              </a:rPr>
              <a:t>Y</a:t>
            </a:r>
            <a:r>
              <a:rPr lang="tr-TR" sz="2800" b="1" dirty="0">
                <a:latin typeface="Times New Roman" panose="02020603050405020304" pitchFamily="18" charset="0"/>
                <a:cs typeface="Times New Roman" panose="02020603050405020304" pitchFamily="18" charset="0"/>
              </a:rPr>
              <a:t>etimin malına yaklaşmayın; yalnız erginlik çağına erişinceye kadar (malına) en güzel biçimde (yaklaşabilir ve uygun şekilde harcayabilirsiniz). </a:t>
            </a:r>
            <a:r>
              <a:rPr lang="tr-TR" sz="2800" b="1" dirty="0">
                <a:solidFill>
                  <a:srgbClr val="FF0000"/>
                </a:solidFill>
                <a:latin typeface="Times New Roman" panose="02020603050405020304" pitchFamily="18" charset="0"/>
                <a:cs typeface="Times New Roman" panose="02020603050405020304" pitchFamily="18" charset="0"/>
              </a:rPr>
              <a:t>Ölçü ve tartıyı tam adaletle yapın. Biz kimseye gücünün yettiğinden fazlasını teklif etmeyiz. Söylediğiniz zaman da, yakınınız da olsa âdil olun ve Allah'a verdiğiniz sözü tutun</a:t>
            </a:r>
            <a:r>
              <a:rPr lang="tr-TR" sz="2800" b="1" dirty="0">
                <a:latin typeface="Times New Roman" panose="02020603050405020304" pitchFamily="18" charset="0"/>
                <a:cs typeface="Times New Roman" panose="02020603050405020304" pitchFamily="18" charset="0"/>
              </a:rPr>
              <a:t>. Öğüt alıp düşünesiniz diye Allah bunları size emretmiştir</a:t>
            </a:r>
            <a:r>
              <a:rPr lang="tr-TR" sz="2800" b="1" dirty="0" smtClean="0">
                <a:latin typeface="Times New Roman" panose="02020603050405020304" pitchFamily="18" charset="0"/>
                <a:cs typeface="Times New Roman" panose="02020603050405020304" pitchFamily="18" charset="0"/>
              </a:rPr>
              <a:t>. </a:t>
            </a:r>
            <a:r>
              <a:rPr lang="tr-TR" sz="1900" b="1" i="1" dirty="0" smtClean="0">
                <a:latin typeface="Times New Roman" panose="02020603050405020304" pitchFamily="18" charset="0"/>
                <a:cs typeface="Times New Roman" panose="02020603050405020304" pitchFamily="18" charset="0"/>
              </a:rPr>
              <a:t>(</a:t>
            </a:r>
            <a:r>
              <a:rPr lang="tr-TR" sz="1900" b="1" i="1" dirty="0" err="1" smtClean="0">
                <a:latin typeface="Times New Roman" panose="02020603050405020304" pitchFamily="18" charset="0"/>
                <a:cs typeface="Times New Roman" panose="02020603050405020304" pitchFamily="18" charset="0"/>
              </a:rPr>
              <a:t>En’âm</a:t>
            </a:r>
            <a:r>
              <a:rPr lang="tr-TR" sz="1900" b="1" i="1" dirty="0" smtClean="0">
                <a:latin typeface="Times New Roman" panose="02020603050405020304" pitchFamily="18" charset="0"/>
                <a:cs typeface="Times New Roman" panose="02020603050405020304" pitchFamily="18" charset="0"/>
              </a:rPr>
              <a:t> Suresi-152. Ayet)</a:t>
            </a:r>
          </a:p>
          <a:p>
            <a:pPr algn="just"/>
            <a:r>
              <a:rPr lang="tr-TR" sz="2800" b="1" dirty="0">
                <a:latin typeface="Times New Roman" panose="02020603050405020304" pitchFamily="18" charset="0"/>
                <a:cs typeface="Times New Roman" panose="02020603050405020304" pitchFamily="18" charset="0"/>
              </a:rPr>
              <a:t>De ki: "</a:t>
            </a:r>
            <a:r>
              <a:rPr lang="tr-TR" sz="2800" b="1" dirty="0">
                <a:solidFill>
                  <a:srgbClr val="FF0000"/>
                </a:solidFill>
                <a:latin typeface="Times New Roman" panose="02020603050405020304" pitchFamily="18" charset="0"/>
                <a:cs typeface="Times New Roman" panose="02020603050405020304" pitchFamily="18" charset="0"/>
              </a:rPr>
              <a:t>Rabbim bana adaleti emretti</a:t>
            </a:r>
            <a:r>
              <a:rPr lang="tr-TR" sz="2800" b="1" dirty="0">
                <a:latin typeface="Times New Roman" panose="02020603050405020304" pitchFamily="18" charset="0"/>
                <a:cs typeface="Times New Roman" panose="02020603050405020304" pitchFamily="18" charset="0"/>
              </a:rPr>
              <a:t>. Her mescidde yüzünüzü O'na doğrultun ve dini yalnız kendisine has kılarak O'na yalvarın. İlkin sizi yarattığı gibi yine O'na döneceksiniz</a:t>
            </a:r>
            <a:r>
              <a:rPr lang="tr-TR" sz="2800" b="1" dirty="0" smtClean="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a:t>
            </a:r>
            <a:r>
              <a:rPr lang="tr-TR" i="1" dirty="0" err="1" smtClean="0">
                <a:latin typeface="Times New Roman" panose="02020603050405020304" pitchFamily="18" charset="0"/>
                <a:cs typeface="Times New Roman" panose="02020603050405020304" pitchFamily="18" charset="0"/>
              </a:rPr>
              <a:t>A’raf</a:t>
            </a:r>
            <a:r>
              <a:rPr lang="tr-TR" i="1" dirty="0" smtClean="0">
                <a:latin typeface="Times New Roman" panose="02020603050405020304" pitchFamily="18" charset="0"/>
                <a:cs typeface="Times New Roman" panose="02020603050405020304" pitchFamily="18" charset="0"/>
              </a:rPr>
              <a:t> Suresi-29. Ayet)</a:t>
            </a:r>
          </a:p>
          <a:p>
            <a:pPr algn="just"/>
            <a:r>
              <a:rPr lang="tr-TR" sz="2800" b="1" dirty="0">
                <a:latin typeface="Times New Roman" panose="02020603050405020304" pitchFamily="18" charset="0"/>
                <a:cs typeface="Times New Roman" panose="02020603050405020304" pitchFamily="18" charset="0"/>
              </a:rPr>
              <a:t>Yine bizim yarattığımız insanlardan öyle bir ümmet var ki, </a:t>
            </a:r>
            <a:r>
              <a:rPr lang="tr-TR" sz="2800" b="1" dirty="0">
                <a:solidFill>
                  <a:srgbClr val="FF0000"/>
                </a:solidFill>
                <a:latin typeface="Times New Roman" panose="02020603050405020304" pitchFamily="18" charset="0"/>
                <a:cs typeface="Times New Roman" panose="02020603050405020304" pitchFamily="18" charset="0"/>
              </a:rPr>
              <a:t>onlar hakka yol gösterirler ve o hak ile adaleti yerine getirirler</a:t>
            </a:r>
            <a:r>
              <a:rPr lang="tr-TR" sz="2800" b="1" dirty="0" smtClean="0">
                <a:solidFill>
                  <a:srgbClr val="FF0000"/>
                </a:solidFill>
                <a:latin typeface="Times New Roman" panose="02020603050405020304" pitchFamily="18" charset="0"/>
                <a:cs typeface="Times New Roman" panose="02020603050405020304" pitchFamily="18" charset="0"/>
              </a:rPr>
              <a:t>.</a:t>
            </a:r>
            <a:r>
              <a:rPr lang="tr-TR" sz="2800" b="1" dirty="0" smtClean="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a:t>
            </a:r>
            <a:r>
              <a:rPr lang="tr-TR" i="1" dirty="0" err="1" smtClean="0">
                <a:latin typeface="Times New Roman" panose="02020603050405020304" pitchFamily="18" charset="0"/>
                <a:cs typeface="Times New Roman" panose="02020603050405020304" pitchFamily="18" charset="0"/>
              </a:rPr>
              <a:t>A’raf</a:t>
            </a:r>
            <a:r>
              <a:rPr lang="tr-TR" i="1" dirty="0" smtClean="0">
                <a:latin typeface="Times New Roman" panose="02020603050405020304" pitchFamily="18" charset="0"/>
                <a:cs typeface="Times New Roman" panose="02020603050405020304" pitchFamily="18" charset="0"/>
              </a:rPr>
              <a:t> Suresi-181. Ayet)</a:t>
            </a:r>
          </a:p>
        </p:txBody>
      </p:sp>
    </p:spTree>
    <p:extLst>
      <p:ext uri="{BB962C8B-B14F-4D97-AF65-F5344CB8AC3E}">
        <p14:creationId xmlns:p14="http://schemas.microsoft.com/office/powerpoint/2010/main" val="253286148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23284" y="159488"/>
            <a:ext cx="11261579" cy="1488559"/>
          </a:xfrm>
        </p:spPr>
        <p:style>
          <a:lnRef idx="3">
            <a:schemeClr val="lt1"/>
          </a:lnRef>
          <a:fillRef idx="1">
            <a:schemeClr val="accent1"/>
          </a:fillRef>
          <a:effectRef idx="1">
            <a:schemeClr val="accent1"/>
          </a:effectRef>
          <a:fontRef idx="minor">
            <a:schemeClr val="lt1"/>
          </a:fontRef>
        </p:style>
        <p:txBody>
          <a:bodyPr>
            <a:normAutofit fontScale="90000"/>
          </a:bodyPr>
          <a:lstStyle/>
          <a:p>
            <a:pPr algn="ctr"/>
            <a:r>
              <a:rPr lang="tr-TR" b="1" dirty="0" smtClean="0">
                <a:solidFill>
                  <a:schemeClr val="tx1"/>
                </a:solidFill>
                <a:latin typeface="Algerian" panose="04020705040A02060702" pitchFamily="82" charset="0"/>
              </a:rPr>
              <a:t>ADâLET </a:t>
            </a:r>
            <a:r>
              <a:rPr lang="tr-TR" b="1" dirty="0">
                <a:solidFill>
                  <a:schemeClr val="tx1"/>
                </a:solidFill>
                <a:latin typeface="Algerian" panose="04020705040A02060702" pitchFamily="82" charset="0"/>
              </a:rPr>
              <a:t>OKULU GİRİŞ DERSİ</a:t>
            </a:r>
            <a:br>
              <a:rPr lang="tr-TR" b="1" dirty="0">
                <a:solidFill>
                  <a:schemeClr val="tx1"/>
                </a:solidFill>
                <a:latin typeface="Algerian" panose="04020705040A02060702" pitchFamily="82" charset="0"/>
              </a:rPr>
            </a:br>
            <a:r>
              <a:rPr lang="tr-TR" b="1" dirty="0" smtClean="0">
                <a:solidFill>
                  <a:schemeClr val="tx1"/>
                </a:solidFill>
                <a:latin typeface="Algerian" panose="04020705040A02060702" pitchFamily="82" charset="0"/>
              </a:rPr>
              <a:t>ADâLET </a:t>
            </a:r>
            <a:r>
              <a:rPr lang="tr-TR" b="1" dirty="0">
                <a:solidFill>
                  <a:schemeClr val="tx1"/>
                </a:solidFill>
                <a:latin typeface="Algerian" panose="04020705040A02060702" pitchFamily="82" charset="0"/>
              </a:rPr>
              <a:t>MEFHUMU </a:t>
            </a:r>
            <a:br>
              <a:rPr lang="tr-TR" b="1" dirty="0">
                <a:solidFill>
                  <a:schemeClr val="tx1"/>
                </a:solidFill>
                <a:latin typeface="Algerian" panose="04020705040A02060702" pitchFamily="82" charset="0"/>
              </a:rPr>
            </a:br>
            <a:r>
              <a:rPr lang="tr-TR" b="1" dirty="0">
                <a:solidFill>
                  <a:srgbClr val="FF0000"/>
                </a:solidFill>
                <a:latin typeface="Algerian" panose="04020705040A02060702" pitchFamily="82" charset="0"/>
              </a:rPr>
              <a:t>KUR’ANDA</a:t>
            </a:r>
            <a:r>
              <a:rPr lang="tr-TR" b="1" dirty="0">
                <a:solidFill>
                  <a:schemeClr val="tx1"/>
                </a:solidFill>
                <a:latin typeface="Algerian" panose="04020705040A02060702" pitchFamily="82" charset="0"/>
              </a:rPr>
              <a:t> </a:t>
            </a:r>
            <a:r>
              <a:rPr lang="tr-TR" b="1" dirty="0" smtClean="0">
                <a:solidFill>
                  <a:schemeClr val="tx1"/>
                </a:solidFill>
                <a:latin typeface="Algerian" panose="04020705040A02060702" pitchFamily="82" charset="0"/>
              </a:rPr>
              <a:t>ADâLETLE </a:t>
            </a:r>
            <a:r>
              <a:rPr lang="tr-TR" b="1" dirty="0">
                <a:solidFill>
                  <a:schemeClr val="tx1"/>
                </a:solidFill>
                <a:latin typeface="Algerian" panose="04020705040A02060702" pitchFamily="82" charset="0"/>
              </a:rPr>
              <a:t>İLGİLİ </a:t>
            </a:r>
            <a:r>
              <a:rPr lang="tr-TR" b="1" dirty="0">
                <a:solidFill>
                  <a:srgbClr val="FF0000"/>
                </a:solidFill>
                <a:latin typeface="Algerian" panose="04020705040A02060702" pitchFamily="82" charset="0"/>
              </a:rPr>
              <a:t>AYETLER</a:t>
            </a:r>
            <a:endParaRPr lang="tr-TR" dirty="0">
              <a:solidFill>
                <a:srgbClr val="FF0000"/>
              </a:solidFill>
            </a:endParaRPr>
          </a:p>
        </p:txBody>
      </p:sp>
      <p:sp>
        <p:nvSpPr>
          <p:cNvPr id="3" name="İçerik Yer Tutucusu 2"/>
          <p:cNvSpPr>
            <a:spLocks noGrp="1"/>
          </p:cNvSpPr>
          <p:nvPr>
            <p:ph idx="1"/>
          </p:nvPr>
        </p:nvSpPr>
        <p:spPr>
          <a:xfrm>
            <a:off x="223284" y="1648047"/>
            <a:ext cx="11261579" cy="4976037"/>
          </a:xfrm>
        </p:spPr>
        <p:style>
          <a:lnRef idx="1">
            <a:schemeClr val="accent3"/>
          </a:lnRef>
          <a:fillRef idx="2">
            <a:schemeClr val="accent3"/>
          </a:fillRef>
          <a:effectRef idx="1">
            <a:schemeClr val="accent3"/>
          </a:effectRef>
          <a:fontRef idx="minor">
            <a:schemeClr val="dk1"/>
          </a:fontRef>
        </p:style>
        <p:txBody>
          <a:bodyPr>
            <a:normAutofit/>
          </a:bodyPr>
          <a:lstStyle/>
          <a:p>
            <a:pPr algn="just"/>
            <a:r>
              <a:rPr lang="tr-TR" sz="2800" b="1" dirty="0" smtClean="0">
                <a:latin typeface="Times New Roman" panose="02020603050405020304" pitchFamily="18" charset="0"/>
                <a:cs typeface="Times New Roman" panose="02020603050405020304" pitchFamily="18" charset="0"/>
              </a:rPr>
              <a:t>Her </a:t>
            </a:r>
            <a:r>
              <a:rPr lang="tr-TR" sz="2800" b="1" dirty="0">
                <a:latin typeface="Times New Roman" panose="02020603050405020304" pitchFamily="18" charset="0"/>
                <a:cs typeface="Times New Roman" panose="02020603050405020304" pitchFamily="18" charset="0"/>
              </a:rPr>
              <a:t>ümmetin bir peygamberi vardır. </a:t>
            </a:r>
            <a:r>
              <a:rPr lang="tr-TR" sz="2800" b="1" dirty="0">
                <a:solidFill>
                  <a:srgbClr val="FF0000"/>
                </a:solidFill>
                <a:latin typeface="Times New Roman" panose="02020603050405020304" pitchFamily="18" charset="0"/>
                <a:cs typeface="Times New Roman" panose="02020603050405020304" pitchFamily="18" charset="0"/>
              </a:rPr>
              <a:t>O peygamberleri gelince aralarında adaletle hüküm verilir. Onlar hiç zulüm görmezler</a:t>
            </a:r>
            <a:r>
              <a:rPr lang="tr-TR" sz="2800" b="1"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(Yunus Suresi- 47. Ayet)</a:t>
            </a:r>
          </a:p>
          <a:p>
            <a:pPr algn="just"/>
            <a:r>
              <a:rPr lang="tr-TR" sz="2800" b="1" dirty="0">
                <a:latin typeface="Times New Roman" panose="02020603050405020304" pitchFamily="18" charset="0"/>
                <a:cs typeface="Times New Roman" panose="02020603050405020304" pitchFamily="18" charset="0"/>
              </a:rPr>
              <a:t>Zulüm yapmış olan herkes, azabı görünce yeryüzündeki her şeyin sahibi olsa da, (o azaptan kurtulmak için) hepsini feda ederdi. </a:t>
            </a:r>
            <a:r>
              <a:rPr lang="tr-TR" sz="2800" b="1" dirty="0">
                <a:solidFill>
                  <a:srgbClr val="FF0000"/>
                </a:solidFill>
                <a:latin typeface="Times New Roman" panose="02020603050405020304" pitchFamily="18" charset="0"/>
                <a:cs typeface="Times New Roman" panose="02020603050405020304" pitchFamily="18" charset="0"/>
              </a:rPr>
              <a:t>Ve içten içe pişmanlık duyardı. Fakat aralarında adaletle hüküm verilir ve hiçbirine zulüm </a:t>
            </a:r>
            <a:r>
              <a:rPr lang="tr-TR" sz="2800" b="1" dirty="0" smtClean="0">
                <a:solidFill>
                  <a:srgbClr val="FF0000"/>
                </a:solidFill>
                <a:latin typeface="Times New Roman" panose="02020603050405020304" pitchFamily="18" charset="0"/>
                <a:cs typeface="Times New Roman" panose="02020603050405020304" pitchFamily="18" charset="0"/>
              </a:rPr>
              <a:t>yapılmaz</a:t>
            </a:r>
            <a:r>
              <a:rPr lang="tr-TR" sz="2800" b="1" dirty="0" smtClean="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(Yunus Suresi- </a:t>
            </a:r>
            <a:r>
              <a:rPr lang="tr-TR" b="1" i="1" dirty="0" smtClean="0">
                <a:latin typeface="Times New Roman" panose="02020603050405020304" pitchFamily="18" charset="0"/>
                <a:cs typeface="Times New Roman" panose="02020603050405020304" pitchFamily="18" charset="0"/>
              </a:rPr>
              <a:t>54. </a:t>
            </a:r>
            <a:r>
              <a:rPr lang="tr-TR" b="1" i="1" dirty="0">
                <a:latin typeface="Times New Roman" panose="02020603050405020304" pitchFamily="18" charset="0"/>
                <a:cs typeface="Times New Roman" panose="02020603050405020304" pitchFamily="18" charset="0"/>
              </a:rPr>
              <a:t>Ayet</a:t>
            </a:r>
            <a:r>
              <a:rPr lang="tr-TR" b="1" i="1" dirty="0" smtClean="0">
                <a:latin typeface="Times New Roman" panose="02020603050405020304" pitchFamily="18" charset="0"/>
                <a:cs typeface="Times New Roman" panose="02020603050405020304" pitchFamily="18" charset="0"/>
              </a:rPr>
              <a:t>)</a:t>
            </a:r>
          </a:p>
          <a:p>
            <a:pPr algn="just"/>
            <a:r>
              <a:rPr lang="tr-TR" sz="2800" b="1" dirty="0">
                <a:latin typeface="Times New Roman" panose="02020603050405020304" pitchFamily="18" charset="0"/>
                <a:cs typeface="Times New Roman" panose="02020603050405020304" pitchFamily="18" charset="0"/>
              </a:rPr>
              <a:t>Allah şu iki adamı da misal verdi: Bunlardan biri dilsizdir, hiçbir şeye gücü yetmez; efendisine bir yüktür. Onu nereye gönderse bir hayır getiremez. </a:t>
            </a:r>
            <a:r>
              <a:rPr lang="tr-TR" sz="2800" b="1" dirty="0">
                <a:solidFill>
                  <a:srgbClr val="FF0000"/>
                </a:solidFill>
                <a:latin typeface="Times New Roman" panose="02020603050405020304" pitchFamily="18" charset="0"/>
                <a:cs typeface="Times New Roman" panose="02020603050405020304" pitchFamily="18" charset="0"/>
              </a:rPr>
              <a:t>Şimdi, bu adamla, adaletle emreden ve doğru yolda bulunan adam eşit olur mu</a:t>
            </a:r>
            <a:r>
              <a:rPr lang="tr-TR" sz="2800" b="1"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(Nahl </a:t>
            </a:r>
            <a:r>
              <a:rPr lang="tr-TR" b="1" i="1" dirty="0">
                <a:latin typeface="Times New Roman" panose="02020603050405020304" pitchFamily="18" charset="0"/>
                <a:cs typeface="Times New Roman" panose="02020603050405020304" pitchFamily="18" charset="0"/>
              </a:rPr>
              <a:t>Suresi- </a:t>
            </a:r>
            <a:r>
              <a:rPr lang="tr-TR" b="1" i="1" dirty="0" smtClean="0">
                <a:latin typeface="Times New Roman" panose="02020603050405020304" pitchFamily="18" charset="0"/>
                <a:cs typeface="Times New Roman" panose="02020603050405020304" pitchFamily="18" charset="0"/>
              </a:rPr>
              <a:t>76. </a:t>
            </a:r>
            <a:r>
              <a:rPr lang="tr-TR" b="1" i="1" dirty="0">
                <a:latin typeface="Times New Roman" panose="02020603050405020304" pitchFamily="18" charset="0"/>
                <a:cs typeface="Times New Roman" panose="02020603050405020304" pitchFamily="18" charset="0"/>
              </a:rPr>
              <a:t>Ayet)</a:t>
            </a:r>
          </a:p>
          <a:p>
            <a:endParaRPr lang="tr-TR" dirty="0"/>
          </a:p>
        </p:txBody>
      </p:sp>
    </p:spTree>
    <p:extLst>
      <p:ext uri="{BB962C8B-B14F-4D97-AF65-F5344CB8AC3E}">
        <p14:creationId xmlns:p14="http://schemas.microsoft.com/office/powerpoint/2010/main" val="302858585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76447" y="148856"/>
            <a:ext cx="10915809" cy="1781544"/>
          </a:xfrm>
        </p:spPr>
        <p:style>
          <a:lnRef idx="1">
            <a:schemeClr val="accent1"/>
          </a:lnRef>
          <a:fillRef idx="3">
            <a:schemeClr val="accent1"/>
          </a:fillRef>
          <a:effectRef idx="2">
            <a:schemeClr val="accent1"/>
          </a:effectRef>
          <a:fontRef idx="minor">
            <a:schemeClr val="lt1"/>
          </a:fontRef>
        </p:style>
        <p:txBody>
          <a:bodyPr/>
          <a:lstStyle/>
          <a:p>
            <a:pPr algn="ctr"/>
            <a:r>
              <a:rPr lang="tr-TR" b="1" dirty="0" smtClean="0">
                <a:solidFill>
                  <a:schemeClr val="tx1"/>
                </a:solidFill>
                <a:latin typeface="Algerian" panose="04020705040A02060702" pitchFamily="82" charset="0"/>
              </a:rPr>
              <a:t>ADâLET </a:t>
            </a:r>
            <a:r>
              <a:rPr lang="tr-TR" b="1" dirty="0">
                <a:solidFill>
                  <a:schemeClr val="tx1"/>
                </a:solidFill>
                <a:latin typeface="Algerian" panose="04020705040A02060702" pitchFamily="82" charset="0"/>
              </a:rPr>
              <a:t>OKULU GİRİŞ DERSİ</a:t>
            </a:r>
            <a:br>
              <a:rPr lang="tr-TR" b="1" dirty="0">
                <a:solidFill>
                  <a:schemeClr val="tx1"/>
                </a:solidFill>
                <a:latin typeface="Algerian" panose="04020705040A02060702" pitchFamily="82" charset="0"/>
              </a:rPr>
            </a:br>
            <a:r>
              <a:rPr lang="tr-TR" b="1" dirty="0" smtClean="0">
                <a:solidFill>
                  <a:schemeClr val="tx1"/>
                </a:solidFill>
                <a:latin typeface="Algerian" panose="04020705040A02060702" pitchFamily="82" charset="0"/>
              </a:rPr>
              <a:t>ADâLET </a:t>
            </a:r>
            <a:r>
              <a:rPr lang="tr-TR" b="1" dirty="0">
                <a:solidFill>
                  <a:schemeClr val="tx1"/>
                </a:solidFill>
                <a:latin typeface="Algerian" panose="04020705040A02060702" pitchFamily="82" charset="0"/>
              </a:rPr>
              <a:t>MEFHUMU </a:t>
            </a:r>
            <a:br>
              <a:rPr lang="tr-TR" b="1" dirty="0">
                <a:solidFill>
                  <a:schemeClr val="tx1"/>
                </a:solidFill>
                <a:latin typeface="Algerian" panose="04020705040A02060702" pitchFamily="82" charset="0"/>
              </a:rPr>
            </a:br>
            <a:r>
              <a:rPr lang="tr-TR" b="1" dirty="0">
                <a:solidFill>
                  <a:srgbClr val="FF0000"/>
                </a:solidFill>
                <a:latin typeface="Algerian" panose="04020705040A02060702" pitchFamily="82" charset="0"/>
              </a:rPr>
              <a:t>KUR’ANDA</a:t>
            </a:r>
            <a:r>
              <a:rPr lang="tr-TR" b="1" dirty="0">
                <a:solidFill>
                  <a:schemeClr val="tx1"/>
                </a:solidFill>
                <a:latin typeface="Algerian" panose="04020705040A02060702" pitchFamily="82" charset="0"/>
              </a:rPr>
              <a:t> </a:t>
            </a:r>
            <a:r>
              <a:rPr lang="tr-TR" b="1" dirty="0" smtClean="0">
                <a:solidFill>
                  <a:schemeClr val="tx1"/>
                </a:solidFill>
                <a:latin typeface="Algerian" panose="04020705040A02060702" pitchFamily="82" charset="0"/>
              </a:rPr>
              <a:t>ADâLETLE </a:t>
            </a:r>
            <a:r>
              <a:rPr lang="tr-TR" b="1" dirty="0">
                <a:solidFill>
                  <a:schemeClr val="tx1"/>
                </a:solidFill>
                <a:latin typeface="Algerian" panose="04020705040A02060702" pitchFamily="82" charset="0"/>
              </a:rPr>
              <a:t>İLGİLİ </a:t>
            </a:r>
            <a:r>
              <a:rPr lang="tr-TR" b="1" dirty="0">
                <a:solidFill>
                  <a:srgbClr val="FF0000"/>
                </a:solidFill>
                <a:latin typeface="Algerian" panose="04020705040A02060702" pitchFamily="82" charset="0"/>
              </a:rPr>
              <a:t>AYETLER</a:t>
            </a:r>
            <a:endParaRPr lang="tr-TR" dirty="0">
              <a:solidFill>
                <a:srgbClr val="FF0000"/>
              </a:solidFill>
            </a:endParaRPr>
          </a:p>
        </p:txBody>
      </p:sp>
      <p:sp>
        <p:nvSpPr>
          <p:cNvPr id="3" name="İçerik Yer Tutucusu 2"/>
          <p:cNvSpPr>
            <a:spLocks noGrp="1"/>
          </p:cNvSpPr>
          <p:nvPr>
            <p:ph idx="1"/>
          </p:nvPr>
        </p:nvSpPr>
        <p:spPr>
          <a:xfrm>
            <a:off x="276447" y="1930400"/>
            <a:ext cx="10915809" cy="4746847"/>
          </a:xfrm>
        </p:spPr>
        <p:style>
          <a:lnRef idx="1">
            <a:schemeClr val="accent3"/>
          </a:lnRef>
          <a:fillRef idx="2">
            <a:schemeClr val="accent3"/>
          </a:fillRef>
          <a:effectRef idx="1">
            <a:schemeClr val="accent3"/>
          </a:effectRef>
          <a:fontRef idx="minor">
            <a:schemeClr val="dk1"/>
          </a:fontRef>
        </p:style>
        <p:txBody>
          <a:bodyPr>
            <a:normAutofit lnSpcReduction="10000"/>
          </a:bodyPr>
          <a:lstStyle/>
          <a:p>
            <a:pPr algn="just"/>
            <a:r>
              <a:rPr lang="tr-TR" sz="3200" b="1" dirty="0">
                <a:latin typeface="Times New Roman" panose="02020603050405020304" pitchFamily="18" charset="0"/>
                <a:cs typeface="Times New Roman" panose="02020603050405020304" pitchFamily="18" charset="0"/>
              </a:rPr>
              <a:t>Eğer müminlerden iki grup birbirleriyle vuruşurlarsa aralarını düzeltin. Şayet biri ötekine saldırırsa, Allah'ın buyruğuna dönünceye kadar saldıran tarafla savaşın. </a:t>
            </a:r>
            <a:r>
              <a:rPr lang="tr-TR" sz="3200" b="1" dirty="0">
                <a:solidFill>
                  <a:srgbClr val="FF0000"/>
                </a:solidFill>
                <a:latin typeface="Times New Roman" panose="02020603050405020304" pitchFamily="18" charset="0"/>
                <a:cs typeface="Times New Roman" panose="02020603050405020304" pitchFamily="18" charset="0"/>
              </a:rPr>
              <a:t>Eğer dönerse aralarını adaletle düzeltin ve (her işte) adaletli davranın. Şüphesiz ki Allah, adil davrananları </a:t>
            </a:r>
            <a:r>
              <a:rPr lang="tr-TR" sz="3200" b="1" dirty="0" smtClean="0">
                <a:solidFill>
                  <a:srgbClr val="FF0000"/>
                </a:solidFill>
                <a:latin typeface="Times New Roman" panose="02020603050405020304" pitchFamily="18" charset="0"/>
                <a:cs typeface="Times New Roman" panose="02020603050405020304" pitchFamily="18" charset="0"/>
              </a:rPr>
              <a:t>sever</a:t>
            </a:r>
            <a:r>
              <a:rPr lang="tr-TR" sz="2800" b="1" dirty="0" smtClean="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a:t>
            </a:r>
            <a:r>
              <a:rPr lang="tr-TR" i="1" dirty="0" err="1" smtClean="0">
                <a:latin typeface="Times New Roman" panose="02020603050405020304" pitchFamily="18" charset="0"/>
                <a:cs typeface="Times New Roman" panose="02020603050405020304" pitchFamily="18" charset="0"/>
              </a:rPr>
              <a:t>Hücûrat</a:t>
            </a:r>
            <a:r>
              <a:rPr lang="tr-TR" i="1" dirty="0" smtClean="0">
                <a:latin typeface="Times New Roman" panose="02020603050405020304" pitchFamily="18" charset="0"/>
                <a:cs typeface="Times New Roman" panose="02020603050405020304" pitchFamily="18" charset="0"/>
              </a:rPr>
              <a:t> Suresi- 9. Ayet)</a:t>
            </a:r>
          </a:p>
          <a:p>
            <a:pPr algn="just"/>
            <a:r>
              <a:rPr lang="tr-TR" sz="3200" b="1" dirty="0">
                <a:latin typeface="Times New Roman" panose="02020603050405020304" pitchFamily="18" charset="0"/>
                <a:cs typeface="Times New Roman" panose="02020603050405020304" pitchFamily="18" charset="0"/>
              </a:rPr>
              <a:t>Allah sizi, din hakkında sizinle savaşmayan ve sizi yurtlarınızdan çıkarmayan kimselere iyilik etmekten, </a:t>
            </a:r>
            <a:r>
              <a:rPr lang="tr-TR" sz="3200" b="1" dirty="0">
                <a:solidFill>
                  <a:srgbClr val="FF0000"/>
                </a:solidFill>
                <a:latin typeface="Times New Roman" panose="02020603050405020304" pitchFamily="18" charset="0"/>
                <a:cs typeface="Times New Roman" panose="02020603050405020304" pitchFamily="18" charset="0"/>
              </a:rPr>
              <a:t>onlara adaletli davranmaktan men etmez. Çünkü Allah adalet yapanları </a:t>
            </a:r>
            <a:r>
              <a:rPr lang="tr-TR" sz="3200" b="1" dirty="0" smtClean="0">
                <a:solidFill>
                  <a:srgbClr val="FF0000"/>
                </a:solidFill>
                <a:latin typeface="Times New Roman" panose="02020603050405020304" pitchFamily="18" charset="0"/>
                <a:cs typeface="Times New Roman" panose="02020603050405020304" pitchFamily="18" charset="0"/>
              </a:rPr>
              <a:t>sever. </a:t>
            </a:r>
            <a:r>
              <a:rPr lang="tr-TR" i="1" dirty="0" smtClean="0">
                <a:latin typeface="Times New Roman" panose="02020603050405020304" pitchFamily="18" charset="0"/>
                <a:cs typeface="Times New Roman" panose="02020603050405020304" pitchFamily="18" charset="0"/>
              </a:rPr>
              <a:t>( Müntehine Suresi-8. Ayet)</a:t>
            </a:r>
            <a:endParaRPr lang="tr-TR"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4971498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64592" y="106327"/>
            <a:ext cx="11567160" cy="1201265"/>
          </a:xfrm>
        </p:spPr>
        <p:style>
          <a:lnRef idx="1">
            <a:schemeClr val="accent3"/>
          </a:lnRef>
          <a:fillRef idx="2">
            <a:schemeClr val="accent3"/>
          </a:fillRef>
          <a:effectRef idx="1">
            <a:schemeClr val="accent3"/>
          </a:effectRef>
          <a:fontRef idx="minor">
            <a:schemeClr val="dk1"/>
          </a:fontRef>
        </p:style>
        <p:txBody>
          <a:bodyPr>
            <a:normAutofit fontScale="90000"/>
          </a:bodyPr>
          <a:lstStyle/>
          <a:p>
            <a:pPr algn="ctr"/>
            <a:r>
              <a:rPr lang="tr-TR" sz="2800" b="1" dirty="0" smtClean="0">
                <a:solidFill>
                  <a:schemeClr val="tx1"/>
                </a:solidFill>
                <a:latin typeface="Algerian" panose="04020705040A02060702" pitchFamily="82" charset="0"/>
              </a:rPr>
              <a:t>ADÂLET </a:t>
            </a:r>
            <a:r>
              <a:rPr lang="tr-TR" sz="2800" b="1" dirty="0">
                <a:solidFill>
                  <a:schemeClr val="tx1"/>
                </a:solidFill>
                <a:latin typeface="Algerian" panose="04020705040A02060702" pitchFamily="82" charset="0"/>
              </a:rPr>
              <a:t>OKULU GİRİŞ DERSİ</a:t>
            </a:r>
            <a:br>
              <a:rPr lang="tr-TR" sz="2800" b="1" dirty="0">
                <a:solidFill>
                  <a:schemeClr val="tx1"/>
                </a:solidFill>
                <a:latin typeface="Algerian" panose="04020705040A02060702" pitchFamily="82" charset="0"/>
              </a:rPr>
            </a:br>
            <a:r>
              <a:rPr lang="tr-TR" sz="2800" b="1" dirty="0" smtClean="0">
                <a:solidFill>
                  <a:schemeClr val="tx1"/>
                </a:solidFill>
                <a:latin typeface="Algerian" panose="04020705040A02060702" pitchFamily="82" charset="0"/>
              </a:rPr>
              <a:t>ADÂLET </a:t>
            </a:r>
            <a:r>
              <a:rPr lang="tr-TR" sz="2800" b="1" dirty="0">
                <a:solidFill>
                  <a:schemeClr val="tx1"/>
                </a:solidFill>
                <a:latin typeface="Algerian" panose="04020705040A02060702" pitchFamily="82" charset="0"/>
              </a:rPr>
              <a:t>MEFHUMU </a:t>
            </a:r>
            <a:br>
              <a:rPr lang="tr-TR" sz="2800" b="1" dirty="0">
                <a:solidFill>
                  <a:schemeClr val="tx1"/>
                </a:solidFill>
                <a:latin typeface="Algerian" panose="04020705040A02060702" pitchFamily="82" charset="0"/>
              </a:rPr>
            </a:br>
            <a:r>
              <a:rPr lang="tr-TR" sz="2800" b="1" dirty="0" smtClean="0">
                <a:solidFill>
                  <a:schemeClr val="tx1"/>
                </a:solidFill>
                <a:latin typeface="Algerian" panose="04020705040A02060702" pitchFamily="82" charset="0"/>
              </a:rPr>
              <a:t>ADÂLETLE </a:t>
            </a:r>
            <a:r>
              <a:rPr lang="tr-TR" sz="2800" b="1" dirty="0">
                <a:solidFill>
                  <a:schemeClr val="tx1"/>
                </a:solidFill>
                <a:latin typeface="Algerian" panose="04020705040A02060702" pitchFamily="82" charset="0"/>
              </a:rPr>
              <a:t>İLGİLİ </a:t>
            </a:r>
            <a:r>
              <a:rPr lang="tr-TR" sz="2800" b="1" dirty="0">
                <a:solidFill>
                  <a:srgbClr val="FF0000"/>
                </a:solidFill>
                <a:latin typeface="Algerian" panose="04020705040A02060702" pitchFamily="82" charset="0"/>
              </a:rPr>
              <a:t>HADİSLER</a:t>
            </a:r>
            <a:endParaRPr lang="tr-TR" sz="2800" dirty="0">
              <a:solidFill>
                <a:srgbClr val="FF0000"/>
              </a:solidFill>
            </a:endParaRPr>
          </a:p>
        </p:txBody>
      </p:sp>
      <p:sp>
        <p:nvSpPr>
          <p:cNvPr id="3" name="İçerik Yer Tutucusu 2"/>
          <p:cNvSpPr>
            <a:spLocks noGrp="1"/>
          </p:cNvSpPr>
          <p:nvPr>
            <p:ph idx="1"/>
          </p:nvPr>
        </p:nvSpPr>
        <p:spPr>
          <a:xfrm>
            <a:off x="164592" y="1307593"/>
            <a:ext cx="11567160" cy="5550408"/>
          </a:xfrm>
        </p:spPr>
        <p:style>
          <a:lnRef idx="1">
            <a:schemeClr val="accent1"/>
          </a:lnRef>
          <a:fillRef idx="2">
            <a:schemeClr val="accent1"/>
          </a:fillRef>
          <a:effectRef idx="1">
            <a:schemeClr val="accent1"/>
          </a:effectRef>
          <a:fontRef idx="minor">
            <a:schemeClr val="dk1"/>
          </a:fontRef>
        </p:style>
        <p:txBody>
          <a:bodyPr>
            <a:normAutofit/>
          </a:bodyPr>
          <a:lstStyle/>
          <a:p>
            <a:pPr algn="just"/>
            <a:r>
              <a:rPr lang="tr-TR" sz="2400" b="1" dirty="0">
                <a:latin typeface="Times New Roman" panose="02020603050405020304" pitchFamily="18" charset="0"/>
                <a:cs typeface="Times New Roman" panose="02020603050405020304" pitchFamily="18" charset="0"/>
              </a:rPr>
              <a:t>“</a:t>
            </a:r>
            <a:r>
              <a:rPr lang="tr-TR" sz="2800" b="1" dirty="0">
                <a:solidFill>
                  <a:srgbClr val="FF0000"/>
                </a:solidFill>
                <a:latin typeface="Times New Roman" panose="02020603050405020304" pitchFamily="18" charset="0"/>
                <a:cs typeface="Times New Roman" panose="02020603050405020304" pitchFamily="18" charset="0"/>
              </a:rPr>
              <a:t>Ey insanlar dikkat ediniz! Rabbiniz tektir. Arabın, Arab olmayana, Arab olmayanın Arab’a, siyahın kırmızıya, kırmızının siyaha, takvadan öte, hiçbir üstünlüğü yoktur. şüphesiz Allah Teala katında en üstününüz, Allah Teala’dan en çok </a:t>
            </a:r>
            <a:r>
              <a:rPr lang="tr-TR" sz="2800" b="1" dirty="0" err="1">
                <a:solidFill>
                  <a:srgbClr val="FF0000"/>
                </a:solidFill>
                <a:latin typeface="Times New Roman" panose="02020603050405020304" pitchFamily="18" charset="0"/>
                <a:cs typeface="Times New Roman" panose="02020603050405020304" pitchFamily="18" charset="0"/>
              </a:rPr>
              <a:t>korkanınızdır</a:t>
            </a:r>
            <a:r>
              <a:rPr lang="tr-TR" sz="2400" b="1" dirty="0" err="1" smtClean="0">
                <a:latin typeface="Times New Roman" panose="02020603050405020304" pitchFamily="18" charset="0"/>
                <a:cs typeface="Times New Roman" panose="02020603050405020304" pitchFamily="18" charset="0"/>
              </a:rPr>
              <a:t>.”</a:t>
            </a:r>
            <a:r>
              <a:rPr lang="tr-TR" sz="1700" b="1" i="1" dirty="0" err="1" smtClean="0">
                <a:latin typeface="Times New Roman" panose="02020603050405020304" pitchFamily="18" charset="0"/>
                <a:cs typeface="Times New Roman" panose="02020603050405020304" pitchFamily="18" charset="0"/>
              </a:rPr>
              <a:t>Müsned</a:t>
            </a:r>
            <a:r>
              <a:rPr lang="tr-TR" sz="1700" b="1" i="1" dirty="0" smtClean="0">
                <a:latin typeface="Times New Roman" panose="02020603050405020304" pitchFamily="18" charset="0"/>
                <a:cs typeface="Times New Roman" panose="02020603050405020304" pitchFamily="18" charset="0"/>
              </a:rPr>
              <a:t>-i </a:t>
            </a:r>
            <a:r>
              <a:rPr lang="tr-TR" sz="1700" b="1" i="1" dirty="0">
                <a:latin typeface="Times New Roman" panose="02020603050405020304" pitchFamily="18" charset="0"/>
                <a:cs typeface="Times New Roman" panose="02020603050405020304" pitchFamily="18" charset="0"/>
              </a:rPr>
              <a:t>Ahmed b. Hanbel, 5/411 (Hz. Muaz İbni Cebel r.a.) Ramuz El-Hadis </a:t>
            </a:r>
            <a:r>
              <a:rPr lang="tr-TR" sz="1700" b="1" i="1" dirty="0" smtClean="0">
                <a:latin typeface="Times New Roman" panose="02020603050405020304" pitchFamily="18" charset="0"/>
                <a:cs typeface="Times New Roman" panose="02020603050405020304" pitchFamily="18" charset="0"/>
              </a:rPr>
              <a:t>s.233</a:t>
            </a:r>
          </a:p>
          <a:p>
            <a:pPr algn="just"/>
            <a:r>
              <a:rPr lang="tr-TR" sz="2400" b="1" dirty="0" smtClean="0">
                <a:latin typeface="Times New Roman" panose="02020603050405020304" pitchFamily="18" charset="0"/>
                <a:cs typeface="Times New Roman" panose="02020603050405020304" pitchFamily="18" charset="0"/>
              </a:rPr>
              <a:t>“</a:t>
            </a:r>
            <a:r>
              <a:rPr lang="tr-TR" sz="2800" b="1" dirty="0" smtClean="0">
                <a:solidFill>
                  <a:srgbClr val="7030A0"/>
                </a:solidFill>
                <a:latin typeface="Times New Roman" panose="02020603050405020304" pitchFamily="18" charset="0"/>
                <a:cs typeface="Times New Roman" panose="02020603050405020304" pitchFamily="18" charset="0"/>
              </a:rPr>
              <a:t>Mü’min </a:t>
            </a:r>
            <a:r>
              <a:rPr lang="tr-TR" sz="2800" b="1" dirty="0">
                <a:solidFill>
                  <a:srgbClr val="7030A0"/>
                </a:solidFill>
                <a:latin typeface="Times New Roman" panose="02020603050405020304" pitchFamily="18" charset="0"/>
                <a:cs typeface="Times New Roman" panose="02020603050405020304" pitchFamily="18" charset="0"/>
              </a:rPr>
              <a:t>kendisi için sevdiğini kardeşi için de arzular</a:t>
            </a:r>
            <a:r>
              <a:rPr lang="tr-TR" sz="2800" b="1" dirty="0" smtClean="0">
                <a:solidFill>
                  <a:srgbClr val="7030A0"/>
                </a:solidFill>
                <a:latin typeface="Times New Roman" panose="02020603050405020304" pitchFamily="18" charset="0"/>
                <a:cs typeface="Times New Roman" panose="02020603050405020304" pitchFamily="18" charset="0"/>
              </a:rPr>
              <a:t>.”</a:t>
            </a:r>
            <a:r>
              <a:rPr lang="tr-TR" sz="2400" b="1" dirty="0" smtClean="0">
                <a:latin typeface="Times New Roman" panose="02020603050405020304" pitchFamily="18" charset="0"/>
                <a:cs typeface="Times New Roman" panose="02020603050405020304" pitchFamily="18" charset="0"/>
              </a:rPr>
              <a:t> </a:t>
            </a:r>
            <a:r>
              <a:rPr lang="tr-TR" sz="1600" b="1" i="1" dirty="0" smtClean="0">
                <a:latin typeface="Times New Roman" panose="02020603050405020304" pitchFamily="18" charset="0"/>
                <a:cs typeface="Times New Roman" panose="02020603050405020304" pitchFamily="18" charset="0"/>
              </a:rPr>
              <a:t>Buhari </a:t>
            </a:r>
            <a:r>
              <a:rPr lang="tr-TR" sz="1600" b="1" i="1" dirty="0">
                <a:latin typeface="Times New Roman" panose="02020603050405020304" pitchFamily="18" charset="0"/>
                <a:cs typeface="Times New Roman" panose="02020603050405020304" pitchFamily="18" charset="0"/>
              </a:rPr>
              <a:t>ve Müslim; Huccetü’l İslam İmam Gazali, İhya’u Ulum’id-din, 3. cilt, çeviri: Dr. Sıtkı Gülle, Huzur Yayınevi, İstanbul 1998, s. 152</a:t>
            </a:r>
          </a:p>
          <a:p>
            <a:pPr algn="just"/>
            <a:r>
              <a:rPr lang="tr-TR" sz="2400" b="1" dirty="0">
                <a:latin typeface="Times New Roman" panose="02020603050405020304" pitchFamily="18" charset="0"/>
                <a:cs typeface="Times New Roman" panose="02020603050405020304" pitchFamily="18" charset="0"/>
              </a:rPr>
              <a:t> </a:t>
            </a:r>
            <a:r>
              <a:rPr lang="tr-TR" sz="2800" b="1" dirty="0" smtClean="0">
                <a:latin typeface="Times New Roman" panose="02020603050405020304" pitchFamily="18" charset="0"/>
                <a:cs typeface="Times New Roman" panose="02020603050405020304" pitchFamily="18" charset="0"/>
              </a:rPr>
              <a:t>“</a:t>
            </a:r>
            <a:r>
              <a:rPr lang="tr-TR" sz="2800" b="1" dirty="0">
                <a:latin typeface="Times New Roman" panose="02020603050405020304" pitchFamily="18" charset="0"/>
                <a:cs typeface="Times New Roman" panose="02020603050405020304" pitchFamily="18" charset="0"/>
              </a:rPr>
              <a:t>Hediyeleşin, birbirinizi sevin. Birbirinize yiyecek hediye edin. Bu, rızkınızda genişlik hâsıl eder</a:t>
            </a:r>
            <a:r>
              <a:rPr lang="tr-TR" sz="2800" b="1" dirty="0" smtClean="0">
                <a:latin typeface="Times New Roman" panose="02020603050405020304" pitchFamily="18" charset="0"/>
                <a:cs typeface="Times New Roman" panose="02020603050405020304" pitchFamily="18" charset="0"/>
              </a:rPr>
              <a:t>.»</a:t>
            </a:r>
          </a:p>
          <a:p>
            <a:pPr algn="just"/>
            <a:r>
              <a:rPr lang="tr-TR" sz="2800" b="1" dirty="0" smtClean="0">
                <a:latin typeface="Times New Roman" panose="02020603050405020304" pitchFamily="18" charset="0"/>
                <a:cs typeface="Times New Roman" panose="02020603050405020304" pitchFamily="18" charset="0"/>
              </a:rPr>
              <a:t>“</a:t>
            </a:r>
            <a:r>
              <a:rPr lang="tr-TR" sz="2800" b="1" dirty="0">
                <a:solidFill>
                  <a:srgbClr val="0070C0"/>
                </a:solidFill>
                <a:latin typeface="Times New Roman" panose="02020603050405020304" pitchFamily="18" charset="0"/>
                <a:cs typeface="Times New Roman" panose="02020603050405020304" pitchFamily="18" charset="0"/>
              </a:rPr>
              <a:t>Birbirinizi kıskanmayınız, birbirinize kin tutmayınız, birbirinize çirkin sözler söylemeyiniz, birbirinize sırtlarınızı dönmeyiniz, kiminiz kiminizi arkasından çekiştirmesin. Allah’ın kulları kardeşler olunuz</a:t>
            </a:r>
            <a:r>
              <a:rPr lang="tr-TR" sz="2800" b="1" dirty="0" smtClean="0">
                <a:latin typeface="Times New Roman" panose="02020603050405020304" pitchFamily="18" charset="0"/>
                <a:cs typeface="Times New Roman" panose="02020603050405020304" pitchFamily="18" charset="0"/>
              </a:rPr>
              <a:t>.” </a:t>
            </a:r>
            <a:r>
              <a:rPr lang="tr-TR" sz="1600" b="1" i="1" dirty="0" smtClean="0">
                <a:latin typeface="Times New Roman" panose="02020603050405020304" pitchFamily="18" charset="0"/>
                <a:cs typeface="Times New Roman" panose="02020603050405020304" pitchFamily="18" charset="0"/>
              </a:rPr>
              <a:t>Buhari </a:t>
            </a:r>
            <a:r>
              <a:rPr lang="tr-TR" sz="1600" b="1" i="1" dirty="0">
                <a:latin typeface="Times New Roman" panose="02020603050405020304" pitchFamily="18" charset="0"/>
                <a:cs typeface="Times New Roman" panose="02020603050405020304" pitchFamily="18" charset="0"/>
              </a:rPr>
              <a:t>ve Müslim; Huccetü’l İslam İmam Gazali, İhya’u Ulum’id-din, 3. cilt, çeviri: Dr. Sıtkı Gülle, Huzur Yayınevi, İstanbul 1998, s. 315</a:t>
            </a:r>
          </a:p>
          <a:p>
            <a:endParaRPr lang="tr-TR" dirty="0"/>
          </a:p>
        </p:txBody>
      </p:sp>
    </p:spTree>
    <p:extLst>
      <p:ext uri="{BB962C8B-B14F-4D97-AF65-F5344CB8AC3E}">
        <p14:creationId xmlns:p14="http://schemas.microsoft.com/office/powerpoint/2010/main" val="26829181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02336" y="-1"/>
            <a:ext cx="11009376" cy="2029967"/>
          </a:xfrm>
        </p:spPr>
        <p:style>
          <a:lnRef idx="1">
            <a:schemeClr val="accent1"/>
          </a:lnRef>
          <a:fillRef idx="3">
            <a:schemeClr val="accent1"/>
          </a:fillRef>
          <a:effectRef idx="2">
            <a:schemeClr val="accent1"/>
          </a:effectRef>
          <a:fontRef idx="minor">
            <a:schemeClr val="lt1"/>
          </a:fontRef>
        </p:style>
        <p:txBody>
          <a:bodyPr>
            <a:normAutofit fontScale="90000"/>
          </a:bodyPr>
          <a:lstStyle/>
          <a:p>
            <a:pPr algn="ctr"/>
            <a:r>
              <a:rPr lang="tr-TR" b="1" dirty="0" smtClean="0">
                <a:latin typeface="Algerian" panose="04020705040A02060702" pitchFamily="82" charset="0"/>
              </a:rPr>
              <a:t>ADÂLET OKULU GİRİŞ DERSİ</a:t>
            </a:r>
            <a:br>
              <a:rPr lang="tr-TR" b="1" dirty="0" smtClean="0">
                <a:latin typeface="Algerian" panose="04020705040A02060702" pitchFamily="82" charset="0"/>
              </a:rPr>
            </a:br>
            <a:r>
              <a:rPr lang="tr-TR" b="1" dirty="0" smtClean="0">
                <a:latin typeface="Algerian" panose="04020705040A02060702" pitchFamily="82" charset="0"/>
              </a:rPr>
              <a:t>ADÂLET MEFHUMU</a:t>
            </a:r>
            <a:br>
              <a:rPr lang="tr-TR" b="1" dirty="0" smtClean="0">
                <a:latin typeface="Algerian" panose="04020705040A02060702" pitchFamily="82" charset="0"/>
              </a:rPr>
            </a:br>
            <a:r>
              <a:rPr lang="tr-TR" b="1" dirty="0" smtClean="0">
                <a:latin typeface="Algerian" panose="04020705040A02060702" pitchFamily="82" charset="0"/>
              </a:rPr>
              <a:t>KÜRESEL ADÂLET VE </a:t>
            </a:r>
            <a:br>
              <a:rPr lang="tr-TR" b="1" dirty="0" smtClean="0">
                <a:latin typeface="Algerian" panose="04020705040A02060702" pitchFamily="82" charset="0"/>
              </a:rPr>
            </a:br>
            <a:r>
              <a:rPr lang="tr-TR" b="1" dirty="0" smtClean="0">
                <a:latin typeface="Algerian" panose="04020705040A02060702" pitchFamily="82" charset="0"/>
              </a:rPr>
              <a:t>ASSAM İSLAM BİRLİĞİ TASAVVURU</a:t>
            </a:r>
            <a:endParaRPr lang="tr-TR" b="1" dirty="0">
              <a:latin typeface="Algerian" panose="04020705040A02060702" pitchFamily="82" charset="0"/>
            </a:endParaRPr>
          </a:p>
        </p:txBody>
      </p:sp>
      <p:sp>
        <p:nvSpPr>
          <p:cNvPr id="3" name="İçerik Yer Tutucusu 2"/>
          <p:cNvSpPr>
            <a:spLocks noGrp="1"/>
          </p:cNvSpPr>
          <p:nvPr>
            <p:ph idx="1"/>
          </p:nvPr>
        </p:nvSpPr>
        <p:spPr>
          <a:xfrm>
            <a:off x="402336" y="2029967"/>
            <a:ext cx="11082528" cy="4828033"/>
          </a:xfrm>
        </p:spPr>
        <p:style>
          <a:lnRef idx="1">
            <a:schemeClr val="accent3"/>
          </a:lnRef>
          <a:fillRef idx="2">
            <a:schemeClr val="accent3"/>
          </a:fillRef>
          <a:effectRef idx="1">
            <a:schemeClr val="accent3"/>
          </a:effectRef>
          <a:fontRef idx="minor">
            <a:schemeClr val="dk1"/>
          </a:fontRef>
        </p:style>
        <p:txBody>
          <a:bodyPr>
            <a:normAutofit/>
          </a:bodyPr>
          <a:lstStyle/>
          <a:p>
            <a:pPr marL="0" indent="0" algn="ctr">
              <a:buNone/>
            </a:pPr>
            <a:r>
              <a:rPr lang="tr-TR" sz="4400" b="1" dirty="0" smtClean="0">
                <a:solidFill>
                  <a:srgbClr val="FF0000"/>
                </a:solidFill>
                <a:latin typeface="Times New Roman" panose="02020603050405020304" pitchFamily="18" charset="0"/>
                <a:cs typeface="Times New Roman" panose="02020603050405020304" pitchFamily="18" charset="0"/>
              </a:rPr>
              <a:t>TAKDİM PLANI</a:t>
            </a:r>
          </a:p>
          <a:p>
            <a:pPr>
              <a:buFont typeface="Wingdings" panose="05000000000000000000" pitchFamily="2" charset="2"/>
              <a:buChar char="Ø"/>
            </a:pPr>
            <a:r>
              <a:rPr lang="tr-TR" sz="3600" b="1" dirty="0" smtClean="0">
                <a:solidFill>
                  <a:srgbClr val="C00000"/>
                </a:solidFill>
                <a:latin typeface="Times New Roman" panose="02020603050405020304" pitchFamily="18" charset="0"/>
                <a:cs typeface="Times New Roman" panose="02020603050405020304" pitchFamily="18" charset="0"/>
              </a:rPr>
              <a:t>ADÂLET MEFHUMU</a:t>
            </a:r>
          </a:p>
          <a:p>
            <a:pPr lvl="1">
              <a:buFont typeface="Wingdings" panose="05000000000000000000" pitchFamily="2" charset="2"/>
              <a:buChar char="v"/>
            </a:pPr>
            <a:r>
              <a:rPr lang="tr-TR" sz="3000" b="1" dirty="0" smtClean="0">
                <a:solidFill>
                  <a:schemeClr val="accent2">
                    <a:lumMod val="75000"/>
                  </a:schemeClr>
                </a:solidFill>
                <a:latin typeface="Times New Roman" panose="02020603050405020304" pitchFamily="18" charset="0"/>
                <a:cs typeface="Times New Roman" panose="02020603050405020304" pitchFamily="18" charset="0"/>
              </a:rPr>
              <a:t>ADÂLET KAVRAMI</a:t>
            </a:r>
          </a:p>
          <a:p>
            <a:pPr lvl="1">
              <a:buFont typeface="Wingdings" panose="05000000000000000000" pitchFamily="2" charset="2"/>
              <a:buChar char="v"/>
            </a:pPr>
            <a:r>
              <a:rPr lang="tr-TR" sz="3000" b="1" dirty="0" smtClean="0">
                <a:solidFill>
                  <a:schemeClr val="accent2">
                    <a:lumMod val="75000"/>
                  </a:schemeClr>
                </a:solidFill>
                <a:latin typeface="Times New Roman" panose="02020603050405020304" pitchFamily="18" charset="0"/>
                <a:cs typeface="Times New Roman" panose="02020603050405020304" pitchFamily="18" charset="0"/>
              </a:rPr>
              <a:t>ADÂLET İLE İLGİLİ AYETİ KERİMELER</a:t>
            </a:r>
          </a:p>
          <a:p>
            <a:pPr lvl="1">
              <a:buFont typeface="Wingdings" panose="05000000000000000000" pitchFamily="2" charset="2"/>
              <a:buChar char="v"/>
            </a:pPr>
            <a:r>
              <a:rPr lang="tr-TR" sz="3000" b="1" dirty="0" smtClean="0">
                <a:solidFill>
                  <a:schemeClr val="accent2">
                    <a:lumMod val="75000"/>
                  </a:schemeClr>
                </a:solidFill>
                <a:latin typeface="Times New Roman" panose="02020603050405020304" pitchFamily="18" charset="0"/>
                <a:cs typeface="Times New Roman" panose="02020603050405020304" pitchFamily="18" charset="0"/>
              </a:rPr>
              <a:t>ADÂLETLE İLE İLGİLİ HADİSİ ŞERİFLER</a:t>
            </a:r>
          </a:p>
          <a:p>
            <a:pPr>
              <a:buFont typeface="Wingdings" panose="05000000000000000000" pitchFamily="2" charset="2"/>
              <a:buChar char="Ø"/>
            </a:pPr>
            <a:r>
              <a:rPr lang="tr-TR" sz="3600" b="1" dirty="0" smtClean="0">
                <a:solidFill>
                  <a:srgbClr val="C00000"/>
                </a:solidFill>
                <a:latin typeface="Times New Roman" panose="02020603050405020304" pitchFamily="18" charset="0"/>
                <a:cs typeface="Times New Roman" panose="02020603050405020304" pitchFamily="18" charset="0"/>
              </a:rPr>
              <a:t>KÜRESEL ADÂLET VE </a:t>
            </a:r>
          </a:p>
          <a:p>
            <a:pPr marL="0" indent="0">
              <a:buNone/>
            </a:pPr>
            <a:r>
              <a:rPr lang="tr-TR" sz="3600" b="1" dirty="0" smtClean="0">
                <a:solidFill>
                  <a:srgbClr val="C00000"/>
                </a:solidFill>
                <a:latin typeface="Times New Roman" panose="02020603050405020304" pitchFamily="18" charset="0"/>
                <a:cs typeface="Times New Roman" panose="02020603050405020304" pitchFamily="18" charset="0"/>
              </a:rPr>
              <a:t>ASSAM İSLÂM BİRLİĞİ TASAVVURU</a:t>
            </a:r>
            <a:endParaRPr lang="tr-TR" sz="3600" b="1"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9673479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76447" y="148856"/>
            <a:ext cx="10760361" cy="1781544"/>
          </a:xfrm>
        </p:spPr>
        <p:style>
          <a:lnRef idx="1">
            <a:schemeClr val="accent3"/>
          </a:lnRef>
          <a:fillRef idx="2">
            <a:schemeClr val="accent3"/>
          </a:fillRef>
          <a:effectRef idx="1">
            <a:schemeClr val="accent3"/>
          </a:effectRef>
          <a:fontRef idx="minor">
            <a:schemeClr val="dk1"/>
          </a:fontRef>
        </p:style>
        <p:txBody>
          <a:bodyPr/>
          <a:lstStyle/>
          <a:p>
            <a:pPr algn="ctr"/>
            <a:r>
              <a:rPr lang="tr-TR" b="1" dirty="0" smtClean="0">
                <a:solidFill>
                  <a:schemeClr val="tx1"/>
                </a:solidFill>
                <a:latin typeface="Algerian" panose="04020705040A02060702" pitchFamily="82" charset="0"/>
              </a:rPr>
              <a:t>ADâLET </a:t>
            </a:r>
            <a:r>
              <a:rPr lang="tr-TR" b="1" dirty="0">
                <a:solidFill>
                  <a:schemeClr val="tx1"/>
                </a:solidFill>
                <a:latin typeface="Algerian" panose="04020705040A02060702" pitchFamily="82" charset="0"/>
              </a:rPr>
              <a:t>OKULU GİRİŞ DERSİ</a:t>
            </a:r>
            <a:br>
              <a:rPr lang="tr-TR" b="1" dirty="0">
                <a:solidFill>
                  <a:schemeClr val="tx1"/>
                </a:solidFill>
                <a:latin typeface="Algerian" panose="04020705040A02060702" pitchFamily="82" charset="0"/>
              </a:rPr>
            </a:br>
            <a:r>
              <a:rPr lang="tr-TR" b="1" dirty="0" smtClean="0">
                <a:solidFill>
                  <a:schemeClr val="tx1"/>
                </a:solidFill>
                <a:latin typeface="Algerian" panose="04020705040A02060702" pitchFamily="82" charset="0"/>
              </a:rPr>
              <a:t>ADâLET </a:t>
            </a:r>
            <a:r>
              <a:rPr lang="tr-TR" b="1" dirty="0">
                <a:solidFill>
                  <a:schemeClr val="tx1"/>
                </a:solidFill>
                <a:latin typeface="Algerian" panose="04020705040A02060702" pitchFamily="82" charset="0"/>
              </a:rPr>
              <a:t>MEFHUMU </a:t>
            </a:r>
            <a:br>
              <a:rPr lang="tr-TR" b="1" dirty="0">
                <a:solidFill>
                  <a:schemeClr val="tx1"/>
                </a:solidFill>
                <a:latin typeface="Algerian" panose="04020705040A02060702" pitchFamily="82" charset="0"/>
              </a:rPr>
            </a:br>
            <a:r>
              <a:rPr lang="tr-TR" b="1" dirty="0" smtClean="0">
                <a:solidFill>
                  <a:schemeClr val="tx1"/>
                </a:solidFill>
                <a:latin typeface="Algerian" panose="04020705040A02060702" pitchFamily="82" charset="0"/>
              </a:rPr>
              <a:t> ADâLETLE </a:t>
            </a:r>
            <a:r>
              <a:rPr lang="tr-TR" b="1" dirty="0">
                <a:solidFill>
                  <a:schemeClr val="tx1"/>
                </a:solidFill>
                <a:latin typeface="Algerian" panose="04020705040A02060702" pitchFamily="82" charset="0"/>
              </a:rPr>
              <a:t>İLGİLİ </a:t>
            </a:r>
            <a:r>
              <a:rPr lang="tr-TR" b="1" dirty="0" smtClean="0">
                <a:solidFill>
                  <a:srgbClr val="FF0000"/>
                </a:solidFill>
                <a:latin typeface="Algerian" panose="04020705040A02060702" pitchFamily="82" charset="0"/>
              </a:rPr>
              <a:t>HADİSLER</a:t>
            </a:r>
            <a:endParaRPr lang="tr-TR" dirty="0">
              <a:solidFill>
                <a:srgbClr val="FF0000"/>
              </a:solidFill>
            </a:endParaRPr>
          </a:p>
        </p:txBody>
      </p:sp>
      <p:sp>
        <p:nvSpPr>
          <p:cNvPr id="3" name="İçerik Yer Tutucusu 2"/>
          <p:cNvSpPr>
            <a:spLocks noGrp="1"/>
          </p:cNvSpPr>
          <p:nvPr>
            <p:ph idx="1"/>
          </p:nvPr>
        </p:nvSpPr>
        <p:spPr>
          <a:xfrm>
            <a:off x="276447" y="1930400"/>
            <a:ext cx="10760361" cy="4746847"/>
          </a:xfrm>
        </p:spPr>
        <p:style>
          <a:lnRef idx="1">
            <a:schemeClr val="accent1"/>
          </a:lnRef>
          <a:fillRef idx="2">
            <a:schemeClr val="accent1"/>
          </a:fillRef>
          <a:effectRef idx="1">
            <a:schemeClr val="accent1"/>
          </a:effectRef>
          <a:fontRef idx="minor">
            <a:schemeClr val="dk1"/>
          </a:fontRef>
        </p:style>
        <p:txBody>
          <a:bodyPr>
            <a:normAutofit fontScale="55000" lnSpcReduction="20000"/>
          </a:bodyPr>
          <a:lstStyle/>
          <a:p>
            <a:pPr algn="just"/>
            <a:r>
              <a:rPr lang="tr-TR" sz="5100" b="1" dirty="0">
                <a:latin typeface="Times New Roman" panose="02020603050405020304" pitchFamily="18" charset="0"/>
                <a:cs typeface="Times New Roman" panose="02020603050405020304" pitchFamily="18" charset="0"/>
              </a:rPr>
              <a:t>“</a:t>
            </a:r>
            <a:r>
              <a:rPr lang="tr-TR" sz="5100" b="1" dirty="0">
                <a:solidFill>
                  <a:srgbClr val="0070C0"/>
                </a:solidFill>
                <a:latin typeface="Times New Roman" panose="02020603050405020304" pitchFamily="18" charset="0"/>
                <a:cs typeface="Times New Roman" panose="02020603050405020304" pitchFamily="18" charset="0"/>
              </a:rPr>
              <a:t>Sizden önceki toplumların derdi size de bulaştı: Haset ve kin. Kin beslemek kökten kazıyan şeydir. Allah’a yemin ederim ki iman etmedikçe cennete giremezsiniz. Birbirinizi sevmedikçe iman etmiş olamazsınız. Size birbirinizi seveceğiniz bir şeyi haber vereyim mi? Aranızda selamı yayın</a:t>
            </a:r>
            <a:r>
              <a:rPr lang="tr-TR" sz="4100" dirty="0" smtClean="0">
                <a:solidFill>
                  <a:srgbClr val="0070C0"/>
                </a:solidFill>
                <a:latin typeface="Times New Roman" panose="02020603050405020304" pitchFamily="18" charset="0"/>
                <a:cs typeface="Times New Roman" panose="02020603050405020304" pitchFamily="18" charset="0"/>
              </a:rPr>
              <a:t>.” </a:t>
            </a:r>
            <a:r>
              <a:rPr lang="tr-TR" sz="1700" i="1" dirty="0" smtClean="0">
                <a:latin typeface="Times New Roman" panose="02020603050405020304" pitchFamily="18" charset="0"/>
                <a:cs typeface="Times New Roman" panose="02020603050405020304" pitchFamily="18" charset="0"/>
              </a:rPr>
              <a:t>Tirmizi</a:t>
            </a:r>
            <a:r>
              <a:rPr lang="tr-TR" sz="1700" i="1" dirty="0">
                <a:latin typeface="Times New Roman" panose="02020603050405020304" pitchFamily="18" charset="0"/>
                <a:cs typeface="Times New Roman" panose="02020603050405020304" pitchFamily="18" charset="0"/>
              </a:rPr>
              <a:t>; Huccetü’l İslam İmam Gazali, İhya’u Ulum’id-din, 3. cilt, çeviri: Dr. Sıtkı Gülle, Huzur Yayınevi, İstanbul 1998, s. </a:t>
            </a:r>
            <a:r>
              <a:rPr lang="tr-TR" sz="1700" i="1" dirty="0" smtClean="0">
                <a:latin typeface="Times New Roman" panose="02020603050405020304" pitchFamily="18" charset="0"/>
                <a:cs typeface="Times New Roman" panose="02020603050405020304" pitchFamily="18" charset="0"/>
              </a:rPr>
              <a:t>425</a:t>
            </a:r>
            <a:r>
              <a:rPr lang="tr-TR" sz="1700" i="1" dirty="0">
                <a:latin typeface="Times New Roman" panose="02020603050405020304" pitchFamily="18" charset="0"/>
                <a:cs typeface="Times New Roman" panose="02020603050405020304" pitchFamily="18" charset="0"/>
              </a:rPr>
              <a:t> </a:t>
            </a:r>
          </a:p>
          <a:p>
            <a:pPr algn="just"/>
            <a:r>
              <a:rPr lang="tr-TR" sz="5100" b="1" dirty="0" err="1" smtClean="0">
                <a:solidFill>
                  <a:srgbClr val="FF0000"/>
                </a:solidFill>
                <a:latin typeface="Times New Roman" panose="02020603050405020304" pitchFamily="18" charset="0"/>
                <a:cs typeface="Times New Roman" panose="02020603050405020304" pitchFamily="18" charset="0"/>
              </a:rPr>
              <a:t>Mü’minler</a:t>
            </a:r>
            <a:r>
              <a:rPr lang="tr-TR" sz="5100" b="1" dirty="0" smtClean="0">
                <a:solidFill>
                  <a:srgbClr val="FF0000"/>
                </a:solidFill>
                <a:latin typeface="Times New Roman" panose="02020603050405020304" pitchFamily="18" charset="0"/>
                <a:cs typeface="Times New Roman" panose="02020603050405020304" pitchFamily="18" charset="0"/>
              </a:rPr>
              <a:t> </a:t>
            </a:r>
            <a:r>
              <a:rPr lang="tr-TR" sz="5100" b="1" dirty="0">
                <a:solidFill>
                  <a:srgbClr val="FF0000"/>
                </a:solidFill>
                <a:latin typeface="Times New Roman" panose="02020603050405020304" pitchFamily="18" charset="0"/>
                <a:cs typeface="Times New Roman" panose="02020603050405020304" pitchFamily="18" charset="0"/>
              </a:rPr>
              <a:t>birbirlerine muhabbetli ve hayırlıdır, evleri ve bedenleri ayrı olsa da. Facirler ise birbirlerini aldatıcıdırlar. Evleri ve bedenleri toplu olsa da. Ve birbirleriyle mücadele ederler</a:t>
            </a:r>
            <a:r>
              <a:rPr lang="tr-TR" sz="1700" i="1" dirty="0" smtClean="0">
                <a:latin typeface="Times New Roman" panose="02020603050405020304" pitchFamily="18" charset="0"/>
                <a:cs typeface="Times New Roman" panose="02020603050405020304" pitchFamily="18" charset="0"/>
              </a:rPr>
              <a:t>.(</a:t>
            </a:r>
            <a:r>
              <a:rPr lang="tr-TR" sz="1700" i="1" dirty="0">
                <a:latin typeface="Times New Roman" panose="02020603050405020304" pitchFamily="18" charset="0"/>
                <a:cs typeface="Times New Roman" panose="02020603050405020304" pitchFamily="18" charset="0"/>
              </a:rPr>
              <a:t>Hz. Enes r.a.) Ramuz El-Hadis </a:t>
            </a:r>
            <a:r>
              <a:rPr lang="tr-TR" sz="1700" i="1" dirty="0" smtClean="0">
                <a:latin typeface="Times New Roman" panose="02020603050405020304" pitchFamily="18" charset="0"/>
                <a:cs typeface="Times New Roman" panose="02020603050405020304" pitchFamily="18" charset="0"/>
              </a:rPr>
              <a:t>s.233</a:t>
            </a:r>
            <a:endParaRPr lang="tr-TR" sz="1700" i="1" dirty="0">
              <a:latin typeface="Times New Roman" panose="02020603050405020304" pitchFamily="18" charset="0"/>
              <a:cs typeface="Times New Roman" panose="02020603050405020304" pitchFamily="18" charset="0"/>
            </a:endParaRPr>
          </a:p>
          <a:p>
            <a:pPr algn="just"/>
            <a:r>
              <a:rPr lang="tr-TR" sz="5100" b="1" dirty="0" smtClean="0">
                <a:solidFill>
                  <a:srgbClr val="7030A0"/>
                </a:solidFill>
                <a:latin typeface="Times New Roman" panose="02020603050405020304" pitchFamily="18" charset="0"/>
                <a:cs typeface="Times New Roman" panose="02020603050405020304" pitchFamily="18" charset="0"/>
              </a:rPr>
              <a:t>Merhamet </a:t>
            </a:r>
            <a:r>
              <a:rPr lang="tr-TR" sz="5100" b="1" dirty="0">
                <a:solidFill>
                  <a:srgbClr val="7030A0"/>
                </a:solidFill>
                <a:latin typeface="Times New Roman" panose="02020603050405020304" pitchFamily="18" charset="0"/>
                <a:cs typeface="Times New Roman" panose="02020603050405020304" pitchFamily="18" charset="0"/>
              </a:rPr>
              <a:t>edin, merhamet olunasınız. Af edin, af olunasınız. Yazık, laf ebesi olanlara. Yazık günahlarına bilerek devam edip, istiğfar </a:t>
            </a:r>
            <a:r>
              <a:rPr lang="tr-TR" sz="5100" b="1" dirty="0" smtClean="0">
                <a:solidFill>
                  <a:srgbClr val="7030A0"/>
                </a:solidFill>
                <a:latin typeface="Times New Roman" panose="02020603050405020304" pitchFamily="18" charset="0"/>
                <a:cs typeface="Times New Roman" panose="02020603050405020304" pitchFamily="18" charset="0"/>
              </a:rPr>
              <a:t>etmeyenlere.</a:t>
            </a:r>
            <a:r>
              <a:rPr lang="tr-TR" sz="3300" b="1" dirty="0" smtClean="0">
                <a:latin typeface="Times New Roman" panose="02020603050405020304" pitchFamily="18" charset="0"/>
                <a:cs typeface="Times New Roman" panose="02020603050405020304" pitchFamily="18" charset="0"/>
              </a:rPr>
              <a:t> </a:t>
            </a:r>
            <a:r>
              <a:rPr lang="tr-TR" sz="1700" dirty="0" smtClean="0">
                <a:latin typeface="Times New Roman" panose="02020603050405020304" pitchFamily="18" charset="0"/>
                <a:cs typeface="Times New Roman" panose="02020603050405020304" pitchFamily="18" charset="0"/>
              </a:rPr>
              <a:t>G.Ahmed </a:t>
            </a:r>
            <a:r>
              <a:rPr lang="tr-TR" sz="1700" dirty="0">
                <a:latin typeface="Times New Roman" panose="02020603050405020304" pitchFamily="18" charset="0"/>
                <a:cs typeface="Times New Roman" panose="02020603050405020304" pitchFamily="18" charset="0"/>
              </a:rPr>
              <a:t>Ziyaüddin, Ramuz El Hadis, 1. cilt, Gonca Yayınevi, İstanbul, 1997, 70/10</a:t>
            </a:r>
          </a:p>
          <a:p>
            <a:pPr marL="0" indent="0">
              <a:buNone/>
            </a:pPr>
            <a:r>
              <a:rPr lang="tr-TR" dirty="0"/>
              <a:t/>
            </a:r>
            <a:br>
              <a:rPr lang="tr-TR" dirty="0"/>
            </a:br>
            <a:endParaRPr lang="tr-TR"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7786921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76447" y="148856"/>
            <a:ext cx="10906665" cy="1467293"/>
          </a:xfrm>
        </p:spPr>
        <p:style>
          <a:lnRef idx="1">
            <a:schemeClr val="accent3"/>
          </a:lnRef>
          <a:fillRef idx="2">
            <a:schemeClr val="accent3"/>
          </a:fillRef>
          <a:effectRef idx="1">
            <a:schemeClr val="accent3"/>
          </a:effectRef>
          <a:fontRef idx="minor">
            <a:schemeClr val="dk1"/>
          </a:fontRef>
        </p:style>
        <p:txBody>
          <a:bodyPr>
            <a:normAutofit fontScale="90000"/>
          </a:bodyPr>
          <a:lstStyle/>
          <a:p>
            <a:pPr algn="ctr"/>
            <a:r>
              <a:rPr lang="tr-TR" b="1" dirty="0" smtClean="0">
                <a:solidFill>
                  <a:schemeClr val="tx1"/>
                </a:solidFill>
                <a:latin typeface="Algerian" panose="04020705040A02060702" pitchFamily="82" charset="0"/>
              </a:rPr>
              <a:t>ADÂLET </a:t>
            </a:r>
            <a:r>
              <a:rPr lang="tr-TR" b="1" dirty="0">
                <a:solidFill>
                  <a:schemeClr val="tx1"/>
                </a:solidFill>
                <a:latin typeface="Algerian" panose="04020705040A02060702" pitchFamily="82" charset="0"/>
              </a:rPr>
              <a:t>OKULU GİRİŞ DERSİ</a:t>
            </a:r>
            <a:br>
              <a:rPr lang="tr-TR" b="1" dirty="0">
                <a:solidFill>
                  <a:schemeClr val="tx1"/>
                </a:solidFill>
                <a:latin typeface="Algerian" panose="04020705040A02060702" pitchFamily="82" charset="0"/>
              </a:rPr>
            </a:br>
            <a:r>
              <a:rPr lang="tr-TR" b="1" dirty="0" smtClean="0">
                <a:solidFill>
                  <a:schemeClr val="tx1"/>
                </a:solidFill>
                <a:latin typeface="Algerian" panose="04020705040A02060702" pitchFamily="82" charset="0"/>
              </a:rPr>
              <a:t>ADÂLET </a:t>
            </a:r>
            <a:r>
              <a:rPr lang="tr-TR" b="1" dirty="0">
                <a:solidFill>
                  <a:schemeClr val="tx1"/>
                </a:solidFill>
                <a:latin typeface="Algerian" panose="04020705040A02060702" pitchFamily="82" charset="0"/>
              </a:rPr>
              <a:t>MEFHUMU </a:t>
            </a:r>
            <a:br>
              <a:rPr lang="tr-TR" b="1" dirty="0">
                <a:solidFill>
                  <a:schemeClr val="tx1"/>
                </a:solidFill>
                <a:latin typeface="Algerian" panose="04020705040A02060702" pitchFamily="82" charset="0"/>
              </a:rPr>
            </a:br>
            <a:r>
              <a:rPr lang="tr-TR" b="1" dirty="0" smtClean="0">
                <a:solidFill>
                  <a:schemeClr val="tx1"/>
                </a:solidFill>
                <a:latin typeface="Algerian" panose="04020705040A02060702" pitchFamily="82" charset="0"/>
              </a:rPr>
              <a:t>ADÂLETLE </a:t>
            </a:r>
            <a:r>
              <a:rPr lang="tr-TR" b="1" dirty="0">
                <a:solidFill>
                  <a:schemeClr val="tx1"/>
                </a:solidFill>
                <a:latin typeface="Algerian" panose="04020705040A02060702" pitchFamily="82" charset="0"/>
              </a:rPr>
              <a:t>İLGİLİ </a:t>
            </a:r>
            <a:r>
              <a:rPr lang="tr-TR" b="1" dirty="0" smtClean="0">
                <a:solidFill>
                  <a:srgbClr val="FF0000"/>
                </a:solidFill>
                <a:latin typeface="Algerian" panose="04020705040A02060702" pitchFamily="82" charset="0"/>
              </a:rPr>
              <a:t>HADİSLER</a:t>
            </a:r>
            <a:endParaRPr lang="tr-TR" dirty="0">
              <a:solidFill>
                <a:srgbClr val="FF0000"/>
              </a:solidFill>
            </a:endParaRPr>
          </a:p>
        </p:txBody>
      </p:sp>
      <p:sp>
        <p:nvSpPr>
          <p:cNvPr id="3" name="İçerik Yer Tutucusu 2"/>
          <p:cNvSpPr>
            <a:spLocks noGrp="1"/>
          </p:cNvSpPr>
          <p:nvPr>
            <p:ph idx="1"/>
          </p:nvPr>
        </p:nvSpPr>
        <p:spPr>
          <a:xfrm>
            <a:off x="276447" y="1690576"/>
            <a:ext cx="10906665" cy="5167423"/>
          </a:xfrm>
        </p:spPr>
        <p:style>
          <a:lnRef idx="1">
            <a:schemeClr val="accent1"/>
          </a:lnRef>
          <a:fillRef idx="2">
            <a:schemeClr val="accent1"/>
          </a:fillRef>
          <a:effectRef idx="1">
            <a:schemeClr val="accent1"/>
          </a:effectRef>
          <a:fontRef idx="minor">
            <a:schemeClr val="dk1"/>
          </a:fontRef>
        </p:style>
        <p:txBody>
          <a:bodyPr>
            <a:normAutofit fontScale="85000" lnSpcReduction="20000"/>
          </a:bodyPr>
          <a:lstStyle/>
          <a:p>
            <a:pPr algn="just"/>
            <a:r>
              <a:rPr lang="tr-TR" sz="3500" b="1" dirty="0">
                <a:latin typeface="Times New Roman" panose="02020603050405020304" pitchFamily="18" charset="0"/>
                <a:cs typeface="Times New Roman" panose="02020603050405020304" pitchFamily="18" charset="0"/>
              </a:rPr>
              <a:t>Kolaylaştırın, güçleştirmeyin. Müjdeleyin, nefret ettirmeyin. Birbirinizle iyi geçinin, ihtilafa </a:t>
            </a:r>
            <a:r>
              <a:rPr lang="tr-TR" sz="3500" b="1" dirty="0" smtClean="0">
                <a:latin typeface="Times New Roman" panose="02020603050405020304" pitchFamily="18" charset="0"/>
                <a:cs typeface="Times New Roman" panose="02020603050405020304" pitchFamily="18" charset="0"/>
              </a:rPr>
              <a:t>düşmeyin</a:t>
            </a:r>
            <a:r>
              <a:rPr lang="tr-TR" sz="3000" b="1" dirty="0" smtClean="0">
                <a:latin typeface="Times New Roman" panose="02020603050405020304" pitchFamily="18" charset="0"/>
                <a:cs typeface="Times New Roman" panose="02020603050405020304" pitchFamily="18" charset="0"/>
              </a:rPr>
              <a:t>. </a:t>
            </a:r>
            <a:r>
              <a:rPr lang="tr-TR" sz="1700" i="1" dirty="0" smtClean="0">
                <a:latin typeface="Times New Roman" panose="02020603050405020304" pitchFamily="18" charset="0"/>
                <a:cs typeface="Times New Roman" panose="02020603050405020304" pitchFamily="18" charset="0"/>
              </a:rPr>
              <a:t>Hz</a:t>
            </a:r>
            <a:r>
              <a:rPr lang="tr-TR" sz="1700" i="1" dirty="0">
                <a:latin typeface="Times New Roman" panose="02020603050405020304" pitchFamily="18" charset="0"/>
                <a:cs typeface="Times New Roman" panose="02020603050405020304" pitchFamily="18" charset="0"/>
              </a:rPr>
              <a:t>. Said İbni Ebu Berde; G.Ahmed Ziyaüddin, Ramuz El Hadis, 2. cilt, Gonca Yayınevi, İstanbul, 1997, </a:t>
            </a:r>
            <a:r>
              <a:rPr lang="tr-TR" sz="1700" i="1" dirty="0" smtClean="0">
                <a:latin typeface="Times New Roman" panose="02020603050405020304" pitchFamily="18" charset="0"/>
                <a:cs typeface="Times New Roman" panose="02020603050405020304" pitchFamily="18" charset="0"/>
              </a:rPr>
              <a:t>510/5</a:t>
            </a:r>
            <a:endParaRPr lang="tr-TR" sz="2400" b="1" dirty="0">
              <a:latin typeface="Times New Roman" panose="02020603050405020304" pitchFamily="18" charset="0"/>
              <a:cs typeface="Times New Roman" panose="02020603050405020304" pitchFamily="18" charset="0"/>
            </a:endParaRPr>
          </a:p>
          <a:p>
            <a:pPr algn="just"/>
            <a:r>
              <a:rPr lang="tr-TR" sz="3500" b="1" dirty="0">
                <a:solidFill>
                  <a:srgbClr val="FF0000"/>
                </a:solidFill>
                <a:latin typeface="Times New Roman" panose="02020603050405020304" pitchFamily="18" charset="0"/>
                <a:cs typeface="Times New Roman" panose="02020603050405020304" pitchFamily="18" charset="0"/>
              </a:rPr>
              <a:t>Allah yoluna birbirlerini sevenler, arşın gölgesinden başka gölge olmayan o günde, arşın gölgesindedirler. Nurdan münberler üzerinde. Onların mekânlarına Nebiler ve Sıddıklar gıbta ederler</a:t>
            </a:r>
            <a:r>
              <a:rPr lang="tr-TR" sz="3500" b="1" dirty="0" smtClean="0">
                <a:solidFill>
                  <a:srgbClr val="FF0000"/>
                </a:solidFill>
                <a:latin typeface="Times New Roman" panose="02020603050405020304" pitchFamily="18" charset="0"/>
                <a:cs typeface="Times New Roman" panose="02020603050405020304" pitchFamily="18" charset="0"/>
              </a:rPr>
              <a:t>. </a:t>
            </a:r>
            <a:r>
              <a:rPr lang="tr-TR" sz="1700" i="1" dirty="0" smtClean="0">
                <a:latin typeface="Times New Roman" panose="02020603050405020304" pitchFamily="18" charset="0"/>
                <a:cs typeface="Times New Roman" panose="02020603050405020304" pitchFamily="18" charset="0"/>
              </a:rPr>
              <a:t>(</a:t>
            </a:r>
            <a:r>
              <a:rPr lang="tr-TR" sz="1700" i="1" dirty="0">
                <a:latin typeface="Times New Roman" panose="02020603050405020304" pitchFamily="18" charset="0"/>
                <a:cs typeface="Times New Roman" panose="02020603050405020304" pitchFamily="18" charset="0"/>
              </a:rPr>
              <a:t>Hz. Muaz r.a.) Ramuz El-Hadis s.233</a:t>
            </a:r>
          </a:p>
          <a:p>
            <a:pPr algn="just"/>
            <a:r>
              <a:rPr lang="tr-TR" sz="3500" b="1" dirty="0" smtClean="0">
                <a:solidFill>
                  <a:srgbClr val="7030A0"/>
                </a:solidFill>
                <a:latin typeface="Times New Roman" panose="02020603050405020304" pitchFamily="18" charset="0"/>
                <a:cs typeface="Times New Roman" panose="02020603050405020304" pitchFamily="18" charset="0"/>
              </a:rPr>
              <a:t>Allah </a:t>
            </a:r>
            <a:r>
              <a:rPr lang="tr-TR" sz="3500" b="1" dirty="0">
                <a:solidFill>
                  <a:srgbClr val="7030A0"/>
                </a:solidFill>
                <a:latin typeface="Times New Roman" panose="02020603050405020304" pitchFamily="18" charset="0"/>
                <a:cs typeface="Times New Roman" panose="02020603050405020304" pitchFamily="18" charset="0"/>
              </a:rPr>
              <a:t>yolunda muhabbet edenler, Arşı Ala etrafında yakuttan kürsüler üzerinde olurlar</a:t>
            </a:r>
            <a:r>
              <a:rPr lang="tr-TR" sz="3000" b="1" dirty="0" smtClean="0">
                <a:latin typeface="Times New Roman" panose="02020603050405020304" pitchFamily="18" charset="0"/>
                <a:cs typeface="Times New Roman" panose="02020603050405020304" pitchFamily="18" charset="0"/>
              </a:rPr>
              <a:t>. </a:t>
            </a:r>
            <a:r>
              <a:rPr lang="tr-TR" sz="1700" dirty="0" smtClean="0">
                <a:latin typeface="Times New Roman" panose="02020603050405020304" pitchFamily="18" charset="0"/>
                <a:cs typeface="Times New Roman" panose="02020603050405020304" pitchFamily="18" charset="0"/>
              </a:rPr>
              <a:t>(</a:t>
            </a:r>
            <a:r>
              <a:rPr lang="tr-TR" sz="1700" dirty="0">
                <a:latin typeface="Times New Roman" panose="02020603050405020304" pitchFamily="18" charset="0"/>
                <a:cs typeface="Times New Roman" panose="02020603050405020304" pitchFamily="18" charset="0"/>
              </a:rPr>
              <a:t>Hz. Ebu Eyyub r.a) Ramuz El-Hadis s.233</a:t>
            </a:r>
          </a:p>
          <a:p>
            <a:pPr algn="just"/>
            <a:r>
              <a:rPr lang="tr-TR" sz="3000" b="1" dirty="0">
                <a:latin typeface="Times New Roman" panose="02020603050405020304" pitchFamily="18" charset="0"/>
                <a:cs typeface="Times New Roman" panose="02020603050405020304" pitchFamily="18" charset="0"/>
              </a:rPr>
              <a:t>“</a:t>
            </a:r>
            <a:r>
              <a:rPr lang="tr-TR" sz="3800" b="1" dirty="0">
                <a:latin typeface="Times New Roman" panose="02020603050405020304" pitchFamily="18" charset="0"/>
                <a:cs typeface="Times New Roman" panose="02020603050405020304" pitchFamily="18" charset="0"/>
              </a:rPr>
              <a:t>Sana zulmedeni affet. Sana küsene git, sana kötülük yapana iyilik yap. Aleyhine de olsa hakkı söyle</a:t>
            </a:r>
            <a:r>
              <a:rPr lang="tr-TR" sz="3800" b="1" dirty="0" smtClean="0">
                <a:latin typeface="Times New Roman" panose="02020603050405020304" pitchFamily="18" charset="0"/>
                <a:cs typeface="Times New Roman" panose="02020603050405020304" pitchFamily="18" charset="0"/>
              </a:rPr>
              <a:t>.” </a:t>
            </a:r>
            <a:r>
              <a:rPr lang="tr-TR" sz="1600" i="1" dirty="0" smtClean="0">
                <a:latin typeface="Times New Roman" panose="02020603050405020304" pitchFamily="18" charset="0"/>
                <a:cs typeface="Times New Roman" panose="02020603050405020304" pitchFamily="18" charset="0"/>
              </a:rPr>
              <a:t>Kütüb-i </a:t>
            </a:r>
            <a:r>
              <a:rPr lang="tr-TR" sz="1600" i="1" dirty="0">
                <a:latin typeface="Times New Roman" panose="02020603050405020304" pitchFamily="18" charset="0"/>
                <a:cs typeface="Times New Roman" panose="02020603050405020304" pitchFamily="18" charset="0"/>
              </a:rPr>
              <a:t>Sitte, Muhtasarı Tercüme ve şerhi, Prof. Dr. İbrahim Canan, 16. cilt, </a:t>
            </a:r>
            <a:r>
              <a:rPr lang="tr-TR" sz="1600" i="1" dirty="0" err="1">
                <a:latin typeface="Times New Roman" panose="02020603050405020304" pitchFamily="18" charset="0"/>
                <a:cs typeface="Times New Roman" panose="02020603050405020304" pitchFamily="18" charset="0"/>
              </a:rPr>
              <a:t>Akçağ</a:t>
            </a:r>
            <a:r>
              <a:rPr lang="tr-TR" sz="1600" i="1" dirty="0">
                <a:latin typeface="Times New Roman" panose="02020603050405020304" pitchFamily="18" charset="0"/>
                <a:cs typeface="Times New Roman" panose="02020603050405020304" pitchFamily="18" charset="0"/>
              </a:rPr>
              <a:t> Yayınları, Ankara, s. 317</a:t>
            </a:r>
          </a:p>
          <a:p>
            <a:pPr marL="0" indent="0">
              <a:buNone/>
            </a:pPr>
            <a:r>
              <a:rPr lang="tr-TR" dirty="0"/>
              <a:t/>
            </a:r>
            <a:br>
              <a:rPr lang="tr-TR" dirty="0"/>
            </a:br>
            <a:endParaRPr lang="tr-TR"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7836988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3" y="85060"/>
            <a:ext cx="10615507" cy="1552354"/>
          </a:xfrm>
        </p:spPr>
        <p:style>
          <a:lnRef idx="1">
            <a:schemeClr val="accent3"/>
          </a:lnRef>
          <a:fillRef idx="2">
            <a:schemeClr val="accent3"/>
          </a:fillRef>
          <a:effectRef idx="1">
            <a:schemeClr val="accent3"/>
          </a:effectRef>
          <a:fontRef idx="minor">
            <a:schemeClr val="dk1"/>
          </a:fontRef>
        </p:style>
        <p:txBody>
          <a:bodyPr>
            <a:normAutofit fontScale="90000"/>
          </a:bodyPr>
          <a:lstStyle/>
          <a:p>
            <a:pPr algn="ctr"/>
            <a:r>
              <a:rPr lang="tr-TR" b="1" dirty="0" smtClean="0">
                <a:solidFill>
                  <a:schemeClr val="tx1"/>
                </a:solidFill>
                <a:latin typeface="Algerian" panose="04020705040A02060702" pitchFamily="82" charset="0"/>
              </a:rPr>
              <a:t>ADÂLET </a:t>
            </a:r>
            <a:r>
              <a:rPr lang="tr-TR" b="1" dirty="0">
                <a:solidFill>
                  <a:schemeClr val="tx1"/>
                </a:solidFill>
                <a:latin typeface="Algerian" panose="04020705040A02060702" pitchFamily="82" charset="0"/>
              </a:rPr>
              <a:t>OKULU GİRİŞ DERSİ</a:t>
            </a:r>
            <a:br>
              <a:rPr lang="tr-TR" b="1" dirty="0">
                <a:solidFill>
                  <a:schemeClr val="tx1"/>
                </a:solidFill>
                <a:latin typeface="Algerian" panose="04020705040A02060702" pitchFamily="82" charset="0"/>
              </a:rPr>
            </a:br>
            <a:r>
              <a:rPr lang="tr-TR" b="1" dirty="0" smtClean="0">
                <a:solidFill>
                  <a:schemeClr val="tx1"/>
                </a:solidFill>
                <a:latin typeface="Algerian" panose="04020705040A02060702" pitchFamily="82" charset="0"/>
              </a:rPr>
              <a:t>ADÂLET </a:t>
            </a:r>
            <a:r>
              <a:rPr lang="tr-TR" b="1" dirty="0">
                <a:solidFill>
                  <a:schemeClr val="tx1"/>
                </a:solidFill>
                <a:latin typeface="Algerian" panose="04020705040A02060702" pitchFamily="82" charset="0"/>
              </a:rPr>
              <a:t>MEFHUMU </a:t>
            </a:r>
            <a:br>
              <a:rPr lang="tr-TR" b="1" dirty="0">
                <a:solidFill>
                  <a:schemeClr val="tx1"/>
                </a:solidFill>
                <a:latin typeface="Algerian" panose="04020705040A02060702" pitchFamily="82" charset="0"/>
              </a:rPr>
            </a:br>
            <a:r>
              <a:rPr lang="tr-TR" b="1" dirty="0" smtClean="0">
                <a:solidFill>
                  <a:schemeClr val="tx1"/>
                </a:solidFill>
                <a:latin typeface="Algerian" panose="04020705040A02060702" pitchFamily="82" charset="0"/>
              </a:rPr>
              <a:t>ADÂLETLE </a:t>
            </a:r>
            <a:r>
              <a:rPr lang="tr-TR" b="1" dirty="0">
                <a:solidFill>
                  <a:schemeClr val="tx1"/>
                </a:solidFill>
                <a:latin typeface="Algerian" panose="04020705040A02060702" pitchFamily="82" charset="0"/>
              </a:rPr>
              <a:t>İLGİLİ </a:t>
            </a:r>
            <a:r>
              <a:rPr lang="tr-TR" b="1" dirty="0">
                <a:solidFill>
                  <a:srgbClr val="FF0000"/>
                </a:solidFill>
                <a:latin typeface="Algerian" panose="04020705040A02060702" pitchFamily="82" charset="0"/>
              </a:rPr>
              <a:t>HADİSLER</a:t>
            </a:r>
            <a:endParaRPr lang="tr-TR" dirty="0">
              <a:solidFill>
                <a:srgbClr val="FF0000"/>
              </a:solidFill>
            </a:endParaRPr>
          </a:p>
        </p:txBody>
      </p:sp>
      <p:sp>
        <p:nvSpPr>
          <p:cNvPr id="3" name="İçerik Yer Tutucusu 2"/>
          <p:cNvSpPr>
            <a:spLocks noGrp="1"/>
          </p:cNvSpPr>
          <p:nvPr>
            <p:ph idx="1"/>
          </p:nvPr>
        </p:nvSpPr>
        <p:spPr>
          <a:xfrm>
            <a:off x="677334" y="1711841"/>
            <a:ext cx="10615506" cy="5007935"/>
          </a:xfrm>
        </p:spPr>
        <p:style>
          <a:lnRef idx="1">
            <a:schemeClr val="accent1"/>
          </a:lnRef>
          <a:fillRef idx="2">
            <a:schemeClr val="accent1"/>
          </a:fillRef>
          <a:effectRef idx="1">
            <a:schemeClr val="accent1"/>
          </a:effectRef>
          <a:fontRef idx="minor">
            <a:schemeClr val="dk1"/>
          </a:fontRef>
        </p:style>
        <p:txBody>
          <a:bodyPr>
            <a:normAutofit fontScale="92500"/>
          </a:bodyPr>
          <a:lstStyle/>
          <a:p>
            <a:pPr algn="just"/>
            <a:r>
              <a:rPr lang="tr-TR" sz="2800" b="1" dirty="0">
                <a:latin typeface="Times New Roman" panose="02020603050405020304" pitchFamily="18" charset="0"/>
                <a:cs typeface="Times New Roman" panose="02020603050405020304" pitchFamily="18" charset="0"/>
              </a:rPr>
              <a:t>“Fakirleri seviniz ve onlara yakın olunuz. Siz onları severseniz, Allah da sizi sever. Siz onlara yakın olursanız, Allah da size yakın olur. Siz onları giydirirseniz, Allah da sizi giydirir. Siz onları yedirirseniz, Allah da sizi yedirir. Siz cömert olunuz ki, Allah Teala da size karşı cömert </a:t>
            </a:r>
            <a:r>
              <a:rPr lang="tr-TR" sz="2800" b="1" dirty="0" err="1">
                <a:latin typeface="Times New Roman" panose="02020603050405020304" pitchFamily="18" charset="0"/>
                <a:cs typeface="Times New Roman" panose="02020603050405020304" pitchFamily="18" charset="0"/>
              </a:rPr>
              <a:t>olsun</a:t>
            </a:r>
            <a:r>
              <a:rPr lang="tr-TR" sz="2800" b="1" dirty="0" err="1" smtClean="0">
                <a:latin typeface="Times New Roman" panose="02020603050405020304" pitchFamily="18" charset="0"/>
                <a:cs typeface="Times New Roman" panose="02020603050405020304" pitchFamily="18" charset="0"/>
              </a:rPr>
              <a:t>.”</a:t>
            </a:r>
            <a:r>
              <a:rPr lang="tr-TR" sz="1900" i="1" dirty="0" err="1" smtClean="0">
                <a:latin typeface="Times New Roman" panose="02020603050405020304" pitchFamily="18" charset="0"/>
                <a:cs typeface="Times New Roman" panose="02020603050405020304" pitchFamily="18" charset="0"/>
              </a:rPr>
              <a:t>G.Ahmed</a:t>
            </a:r>
            <a:r>
              <a:rPr lang="tr-TR" sz="1900" i="1" dirty="0" smtClean="0">
                <a:latin typeface="Times New Roman" panose="02020603050405020304" pitchFamily="18" charset="0"/>
                <a:cs typeface="Times New Roman" panose="02020603050405020304" pitchFamily="18" charset="0"/>
              </a:rPr>
              <a:t> </a:t>
            </a:r>
            <a:r>
              <a:rPr lang="tr-TR" sz="1900" i="1" dirty="0">
                <a:latin typeface="Times New Roman" panose="02020603050405020304" pitchFamily="18" charset="0"/>
                <a:cs typeface="Times New Roman" panose="02020603050405020304" pitchFamily="18" charset="0"/>
              </a:rPr>
              <a:t>Ziyaüddin, Ramuz El Hadis, 1. cilt, Gonca Yayınevi, İstanbul, 1997, 17/15</a:t>
            </a:r>
          </a:p>
          <a:p>
            <a:pPr algn="just"/>
            <a:r>
              <a:rPr lang="tr-TR" sz="2800" b="1" dirty="0" smtClean="0">
                <a:solidFill>
                  <a:srgbClr val="FF0000"/>
                </a:solidFill>
                <a:latin typeface="Times New Roman" panose="02020603050405020304" pitchFamily="18" charset="0"/>
                <a:cs typeface="Times New Roman" panose="02020603050405020304" pitchFamily="18" charset="0"/>
              </a:rPr>
              <a:t>“</a:t>
            </a:r>
            <a:r>
              <a:rPr lang="tr-TR" sz="2800" b="1" dirty="0">
                <a:solidFill>
                  <a:srgbClr val="FF0000"/>
                </a:solidFill>
                <a:latin typeface="Times New Roman" panose="02020603050405020304" pitchFamily="18" charset="0"/>
                <a:cs typeface="Times New Roman" panose="02020603050405020304" pitchFamily="18" charset="0"/>
              </a:rPr>
              <a:t>Zulümden kaçının. Zira zulüm, kıyamet günü karanlıklar olacaktır. Cimrilikten de kaçının, zira cimrilik, sizden öncekileri helak etmiş, onları birbirlerinin kanlarını dökmeye, haramlarını helal addetmeye sevk </a:t>
            </a:r>
            <a:r>
              <a:rPr lang="tr-TR" sz="2800" b="1" dirty="0" err="1">
                <a:solidFill>
                  <a:srgbClr val="FF0000"/>
                </a:solidFill>
                <a:latin typeface="Times New Roman" panose="02020603050405020304" pitchFamily="18" charset="0"/>
                <a:cs typeface="Times New Roman" panose="02020603050405020304" pitchFamily="18" charset="0"/>
              </a:rPr>
              <a:t>etmiştir</a:t>
            </a:r>
            <a:r>
              <a:rPr lang="tr-TR" sz="2800" b="1" dirty="0" err="1" smtClean="0">
                <a:solidFill>
                  <a:srgbClr val="FF0000"/>
                </a:solidFill>
                <a:latin typeface="Times New Roman" panose="02020603050405020304" pitchFamily="18" charset="0"/>
                <a:cs typeface="Times New Roman" panose="02020603050405020304" pitchFamily="18" charset="0"/>
              </a:rPr>
              <a:t>.”</a:t>
            </a:r>
            <a:r>
              <a:rPr lang="tr-TR" sz="1900" i="1" dirty="0" err="1" smtClean="0">
                <a:latin typeface="Times New Roman" panose="02020603050405020304" pitchFamily="18" charset="0"/>
                <a:cs typeface="Times New Roman" panose="02020603050405020304" pitchFamily="18" charset="0"/>
              </a:rPr>
              <a:t>Muslim</a:t>
            </a:r>
            <a:r>
              <a:rPr lang="tr-TR" sz="1900" i="1" dirty="0">
                <a:latin typeface="Times New Roman" panose="02020603050405020304" pitchFamily="18" charset="0"/>
                <a:cs typeface="Times New Roman" panose="02020603050405020304" pitchFamily="18" charset="0"/>
              </a:rPr>
              <a:t>, </a:t>
            </a:r>
            <a:r>
              <a:rPr lang="tr-TR" sz="1900" i="1" dirty="0" err="1">
                <a:latin typeface="Times New Roman" panose="02020603050405020304" pitchFamily="18" charset="0"/>
                <a:cs typeface="Times New Roman" panose="02020603050405020304" pitchFamily="18" charset="0"/>
              </a:rPr>
              <a:t>Birr</a:t>
            </a:r>
            <a:r>
              <a:rPr lang="tr-TR" sz="1900" i="1" dirty="0">
                <a:latin typeface="Times New Roman" panose="02020603050405020304" pitchFamily="18" charset="0"/>
                <a:cs typeface="Times New Roman" panose="02020603050405020304" pitchFamily="18" charset="0"/>
              </a:rPr>
              <a:t> 56; Kütüb-i Sitte, Muhtasarı Tercüme ve şerhi, Prof. Dr. İbrahim Canan, 16. cilt, </a:t>
            </a:r>
            <a:r>
              <a:rPr lang="tr-TR" sz="1900" i="1" dirty="0" err="1">
                <a:latin typeface="Times New Roman" panose="02020603050405020304" pitchFamily="18" charset="0"/>
                <a:cs typeface="Times New Roman" panose="02020603050405020304" pitchFamily="18" charset="0"/>
              </a:rPr>
              <a:t>Akçağ</a:t>
            </a:r>
            <a:r>
              <a:rPr lang="tr-TR" sz="1900" i="1" dirty="0">
                <a:latin typeface="Times New Roman" panose="02020603050405020304" pitchFamily="18" charset="0"/>
                <a:cs typeface="Times New Roman" panose="02020603050405020304" pitchFamily="18" charset="0"/>
              </a:rPr>
              <a:t> Yayınları, Ankara, s. 357</a:t>
            </a:r>
          </a:p>
          <a:p>
            <a:pPr algn="just"/>
            <a:r>
              <a:rPr lang="tr-TR" sz="2800" b="1" dirty="0" smtClean="0">
                <a:latin typeface="Times New Roman" panose="02020603050405020304" pitchFamily="18" charset="0"/>
                <a:cs typeface="Times New Roman" panose="02020603050405020304" pitchFamily="18" charset="0"/>
              </a:rPr>
              <a:t>Mü’min </a:t>
            </a:r>
            <a:r>
              <a:rPr lang="tr-TR" sz="2800" b="1" dirty="0">
                <a:latin typeface="Times New Roman" panose="02020603050405020304" pitchFamily="18" charset="0"/>
                <a:cs typeface="Times New Roman" panose="02020603050405020304" pitchFamily="18" charset="0"/>
              </a:rPr>
              <a:t>alicenaptır ve kerimdir (Hüsnü zannı sebebi ile aldanır). Facir ise hilekardır</a:t>
            </a:r>
            <a:r>
              <a:rPr lang="tr-TR" sz="2800" b="1" dirty="0" smtClean="0">
                <a:latin typeface="Times New Roman" panose="02020603050405020304" pitchFamily="18" charset="0"/>
                <a:cs typeface="Times New Roman" panose="02020603050405020304" pitchFamily="18" charset="0"/>
              </a:rPr>
              <a:t>. </a:t>
            </a:r>
            <a:r>
              <a:rPr lang="tr-TR" sz="1700" i="1" dirty="0" smtClean="0">
                <a:latin typeface="Times New Roman" panose="02020603050405020304" pitchFamily="18" charset="0"/>
                <a:cs typeface="Times New Roman" panose="02020603050405020304" pitchFamily="18" charset="0"/>
              </a:rPr>
              <a:t>(</a:t>
            </a:r>
            <a:r>
              <a:rPr lang="tr-TR" sz="1700" i="1" dirty="0">
                <a:latin typeface="Times New Roman" panose="02020603050405020304" pitchFamily="18" charset="0"/>
                <a:cs typeface="Times New Roman" panose="02020603050405020304" pitchFamily="18" charset="0"/>
              </a:rPr>
              <a:t>Hz. Ebu Hüreyre r.a.) Ramuz El-Hadis s.230</a:t>
            </a:r>
          </a:p>
          <a:p>
            <a:pPr algn="just"/>
            <a:endParaRPr lang="tr-TR" dirty="0"/>
          </a:p>
        </p:txBody>
      </p:sp>
    </p:spTree>
    <p:extLst>
      <p:ext uri="{BB962C8B-B14F-4D97-AF65-F5344CB8AC3E}">
        <p14:creationId xmlns:p14="http://schemas.microsoft.com/office/powerpoint/2010/main" val="74892300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3" y="1"/>
            <a:ext cx="10706947" cy="1463040"/>
          </a:xfrm>
        </p:spPr>
        <p:style>
          <a:lnRef idx="1">
            <a:schemeClr val="accent3"/>
          </a:lnRef>
          <a:fillRef idx="2">
            <a:schemeClr val="accent3"/>
          </a:fillRef>
          <a:effectRef idx="1">
            <a:schemeClr val="accent3"/>
          </a:effectRef>
          <a:fontRef idx="minor">
            <a:schemeClr val="dk1"/>
          </a:fontRef>
        </p:style>
        <p:txBody>
          <a:bodyPr>
            <a:normAutofit fontScale="90000"/>
          </a:bodyPr>
          <a:lstStyle/>
          <a:p>
            <a:pPr algn="ctr"/>
            <a:r>
              <a:rPr lang="tr-TR" b="1" dirty="0" smtClean="0">
                <a:solidFill>
                  <a:schemeClr val="tx1"/>
                </a:solidFill>
                <a:latin typeface="Algerian" panose="04020705040A02060702" pitchFamily="82" charset="0"/>
              </a:rPr>
              <a:t>ADÂLET </a:t>
            </a:r>
            <a:r>
              <a:rPr lang="tr-TR" b="1" dirty="0">
                <a:solidFill>
                  <a:schemeClr val="tx1"/>
                </a:solidFill>
                <a:latin typeface="Algerian" panose="04020705040A02060702" pitchFamily="82" charset="0"/>
              </a:rPr>
              <a:t>OKULU GİRİŞ DERSİ</a:t>
            </a:r>
            <a:br>
              <a:rPr lang="tr-TR" b="1" dirty="0">
                <a:solidFill>
                  <a:schemeClr val="tx1"/>
                </a:solidFill>
                <a:latin typeface="Algerian" panose="04020705040A02060702" pitchFamily="82" charset="0"/>
              </a:rPr>
            </a:br>
            <a:r>
              <a:rPr lang="tr-TR" b="1" dirty="0" smtClean="0">
                <a:solidFill>
                  <a:schemeClr val="tx1"/>
                </a:solidFill>
                <a:latin typeface="Algerian" panose="04020705040A02060702" pitchFamily="82" charset="0"/>
              </a:rPr>
              <a:t>ADÂLET </a:t>
            </a:r>
            <a:r>
              <a:rPr lang="tr-TR" b="1" dirty="0">
                <a:solidFill>
                  <a:schemeClr val="tx1"/>
                </a:solidFill>
                <a:latin typeface="Algerian" panose="04020705040A02060702" pitchFamily="82" charset="0"/>
              </a:rPr>
              <a:t>MEFHUMU </a:t>
            </a:r>
            <a:br>
              <a:rPr lang="tr-TR" b="1" dirty="0">
                <a:solidFill>
                  <a:schemeClr val="tx1"/>
                </a:solidFill>
                <a:latin typeface="Algerian" panose="04020705040A02060702" pitchFamily="82" charset="0"/>
              </a:rPr>
            </a:br>
            <a:r>
              <a:rPr lang="tr-TR" b="1" dirty="0" smtClean="0">
                <a:solidFill>
                  <a:schemeClr val="tx1"/>
                </a:solidFill>
                <a:latin typeface="Algerian" panose="04020705040A02060702" pitchFamily="82" charset="0"/>
              </a:rPr>
              <a:t>ADÂLETLE </a:t>
            </a:r>
            <a:r>
              <a:rPr lang="tr-TR" b="1" dirty="0">
                <a:solidFill>
                  <a:schemeClr val="tx1"/>
                </a:solidFill>
                <a:latin typeface="Algerian" panose="04020705040A02060702" pitchFamily="82" charset="0"/>
              </a:rPr>
              <a:t>İLGİLİ </a:t>
            </a:r>
            <a:r>
              <a:rPr lang="tr-TR" b="1" dirty="0">
                <a:solidFill>
                  <a:srgbClr val="FF0000"/>
                </a:solidFill>
                <a:latin typeface="Algerian" panose="04020705040A02060702" pitchFamily="82" charset="0"/>
              </a:rPr>
              <a:t>HADİSLER</a:t>
            </a:r>
            <a:endParaRPr lang="tr-TR" dirty="0">
              <a:solidFill>
                <a:srgbClr val="FF0000"/>
              </a:solidFill>
            </a:endParaRPr>
          </a:p>
        </p:txBody>
      </p:sp>
      <p:sp>
        <p:nvSpPr>
          <p:cNvPr id="3" name="İçerik Yer Tutucusu 2"/>
          <p:cNvSpPr>
            <a:spLocks noGrp="1"/>
          </p:cNvSpPr>
          <p:nvPr>
            <p:ph idx="1"/>
          </p:nvPr>
        </p:nvSpPr>
        <p:spPr>
          <a:xfrm>
            <a:off x="677334" y="1463040"/>
            <a:ext cx="10706946" cy="5394959"/>
          </a:xfrm>
        </p:spPr>
        <p:style>
          <a:lnRef idx="1">
            <a:schemeClr val="accent1"/>
          </a:lnRef>
          <a:fillRef idx="2">
            <a:schemeClr val="accent1"/>
          </a:fillRef>
          <a:effectRef idx="1">
            <a:schemeClr val="accent1"/>
          </a:effectRef>
          <a:fontRef idx="minor">
            <a:schemeClr val="dk1"/>
          </a:fontRef>
        </p:style>
        <p:txBody>
          <a:bodyPr>
            <a:normAutofit lnSpcReduction="10000"/>
          </a:bodyPr>
          <a:lstStyle/>
          <a:p>
            <a:pPr algn="just"/>
            <a:r>
              <a:rPr lang="tr-TR" sz="3200" b="1" dirty="0">
                <a:solidFill>
                  <a:srgbClr val="FF0000"/>
                </a:solidFill>
                <a:latin typeface="Times New Roman" panose="02020603050405020304" pitchFamily="18" charset="0"/>
                <a:cs typeface="Times New Roman" panose="02020603050405020304" pitchFamily="18" charset="0"/>
              </a:rPr>
              <a:t>Mü’min her halinde hayır üzerindedir. Ruhu, Allah Azze ve Celleye hamd eder olduğu halde, iki yanı arasında kabzolunur</a:t>
            </a:r>
            <a:r>
              <a:rPr lang="tr-TR" sz="3200" b="1" dirty="0" smtClean="0">
                <a:solidFill>
                  <a:srgbClr val="FF0000"/>
                </a:solidFill>
                <a:latin typeface="Times New Roman" panose="02020603050405020304" pitchFamily="18" charset="0"/>
                <a:cs typeface="Times New Roman" panose="02020603050405020304" pitchFamily="18" charset="0"/>
              </a:rPr>
              <a:t>. </a:t>
            </a:r>
            <a:r>
              <a:rPr lang="tr-TR" sz="1600" b="1" i="1" dirty="0" smtClean="0">
                <a:latin typeface="Times New Roman" panose="02020603050405020304" pitchFamily="18" charset="0"/>
                <a:cs typeface="Times New Roman" panose="02020603050405020304" pitchFamily="18" charset="0"/>
              </a:rPr>
              <a:t>(</a:t>
            </a:r>
            <a:r>
              <a:rPr lang="tr-TR" sz="1600" b="1" i="1" dirty="0">
                <a:latin typeface="Times New Roman" panose="02020603050405020304" pitchFamily="18" charset="0"/>
                <a:cs typeface="Times New Roman" panose="02020603050405020304" pitchFamily="18" charset="0"/>
              </a:rPr>
              <a:t>Hz.İbni Abbas r.a.) Ramuz El-Hadis s.230</a:t>
            </a:r>
          </a:p>
          <a:p>
            <a:pPr algn="just"/>
            <a:r>
              <a:rPr lang="tr-TR" sz="3200" b="1" dirty="0" smtClean="0">
                <a:solidFill>
                  <a:srgbClr val="7030A0"/>
                </a:solidFill>
                <a:latin typeface="Times New Roman" panose="02020603050405020304" pitchFamily="18" charset="0"/>
                <a:cs typeface="Times New Roman" panose="02020603050405020304" pitchFamily="18" charset="0"/>
              </a:rPr>
              <a:t>Mü’min </a:t>
            </a:r>
            <a:r>
              <a:rPr lang="tr-TR" sz="3200" b="1" dirty="0">
                <a:solidFill>
                  <a:srgbClr val="7030A0"/>
                </a:solidFill>
                <a:latin typeface="Times New Roman" panose="02020603050405020304" pitchFamily="18" charset="0"/>
                <a:cs typeface="Times New Roman" panose="02020603050405020304" pitchFamily="18" charset="0"/>
              </a:rPr>
              <a:t>omuzları yumuşak kimsedir (iyi geçimlidir). O din kardeşine rahatlık verir. Münafık ise uzak durur. Ve kardeşine sıkıntı verir. Mü’min selam vermekte atılgandır. Münafık ise bakar ki </a:t>
            </a:r>
            <a:r>
              <a:rPr lang="tr-TR" sz="3200" b="1" dirty="0" smtClean="0">
                <a:solidFill>
                  <a:srgbClr val="7030A0"/>
                </a:solidFill>
                <a:latin typeface="Times New Roman" panose="02020603050405020304" pitchFamily="18" charset="0"/>
                <a:cs typeface="Times New Roman" panose="02020603050405020304" pitchFamily="18" charset="0"/>
              </a:rPr>
              <a:t>önce </a:t>
            </a:r>
            <a:r>
              <a:rPr lang="tr-TR" sz="3200" b="1" dirty="0">
                <a:solidFill>
                  <a:srgbClr val="7030A0"/>
                </a:solidFill>
                <a:latin typeface="Times New Roman" panose="02020603050405020304" pitchFamily="18" charset="0"/>
                <a:cs typeface="Times New Roman" panose="02020603050405020304" pitchFamily="18" charset="0"/>
              </a:rPr>
              <a:t>kendisine versinler</a:t>
            </a:r>
            <a:r>
              <a:rPr lang="tr-TR" sz="3200" b="1" dirty="0" smtClean="0">
                <a:solidFill>
                  <a:srgbClr val="7030A0"/>
                </a:solidFill>
                <a:latin typeface="Times New Roman" panose="02020603050405020304" pitchFamily="18" charset="0"/>
                <a:cs typeface="Times New Roman" panose="02020603050405020304" pitchFamily="18" charset="0"/>
              </a:rPr>
              <a:t>. </a:t>
            </a:r>
            <a:r>
              <a:rPr lang="tr-TR" sz="1600" b="1" i="1" dirty="0" smtClean="0">
                <a:latin typeface="Times New Roman" panose="02020603050405020304" pitchFamily="18" charset="0"/>
                <a:cs typeface="Times New Roman" panose="02020603050405020304" pitchFamily="18" charset="0"/>
              </a:rPr>
              <a:t>(</a:t>
            </a:r>
            <a:r>
              <a:rPr lang="tr-TR" sz="1600" b="1" i="1" dirty="0">
                <a:latin typeface="Times New Roman" panose="02020603050405020304" pitchFamily="18" charset="0"/>
                <a:cs typeface="Times New Roman" panose="02020603050405020304" pitchFamily="18" charset="0"/>
              </a:rPr>
              <a:t>Hz. Enes r.a.) Ramuz El-Hadis s.230</a:t>
            </a:r>
          </a:p>
          <a:p>
            <a:pPr algn="just"/>
            <a:r>
              <a:rPr lang="tr-TR" sz="3200" b="1" dirty="0" smtClean="0">
                <a:latin typeface="Times New Roman" panose="02020603050405020304" pitchFamily="18" charset="0"/>
                <a:cs typeface="Times New Roman" panose="02020603050405020304" pitchFamily="18" charset="0"/>
              </a:rPr>
              <a:t>Maruf </a:t>
            </a:r>
            <a:r>
              <a:rPr lang="tr-TR" sz="3200" b="1" dirty="0">
                <a:latin typeface="Times New Roman" panose="02020603050405020304" pitchFamily="18" charset="0"/>
                <a:cs typeface="Times New Roman" panose="02020603050405020304" pitchFamily="18" charset="0"/>
              </a:rPr>
              <a:t>(iyilik) cennet kapılarındandır. Ve fena ölümü defeder. İyilik ismi gibi iyidir. Ve dünyada iyilik adamı olan ahirette de iyilik ehli olur</a:t>
            </a:r>
            <a:r>
              <a:rPr lang="tr-TR" sz="3200" b="1" dirty="0" smtClean="0">
                <a:latin typeface="Times New Roman" panose="02020603050405020304" pitchFamily="18" charset="0"/>
                <a:cs typeface="Times New Roman" panose="02020603050405020304" pitchFamily="18" charset="0"/>
              </a:rPr>
              <a:t>.</a:t>
            </a:r>
            <a:r>
              <a:rPr lang="tr-TR" sz="2800" b="1" dirty="0" smtClean="0">
                <a:latin typeface="Times New Roman" panose="02020603050405020304" pitchFamily="18" charset="0"/>
                <a:cs typeface="Times New Roman" panose="02020603050405020304" pitchFamily="18" charset="0"/>
              </a:rPr>
              <a:t> </a:t>
            </a:r>
            <a:r>
              <a:rPr lang="tr-TR" sz="1600" b="1" i="1" dirty="0" smtClean="0">
                <a:latin typeface="Times New Roman" panose="02020603050405020304" pitchFamily="18" charset="0"/>
                <a:cs typeface="Times New Roman" panose="02020603050405020304" pitchFamily="18" charset="0"/>
              </a:rPr>
              <a:t>(</a:t>
            </a:r>
            <a:r>
              <a:rPr lang="tr-TR" sz="1600" b="1" i="1" dirty="0">
                <a:latin typeface="Times New Roman" panose="02020603050405020304" pitchFamily="18" charset="0"/>
                <a:cs typeface="Times New Roman" panose="02020603050405020304" pitchFamily="18" charset="0"/>
              </a:rPr>
              <a:t>Hz.İbni </a:t>
            </a:r>
            <a:r>
              <a:rPr lang="tr-TR" sz="1600" b="1" i="1" dirty="0" err="1">
                <a:latin typeface="Times New Roman" panose="02020603050405020304" pitchFamily="18" charset="0"/>
                <a:cs typeface="Times New Roman" panose="02020603050405020304" pitchFamily="18" charset="0"/>
              </a:rPr>
              <a:t>şihab</a:t>
            </a:r>
            <a:r>
              <a:rPr lang="tr-TR" sz="1600" b="1" i="1" dirty="0">
                <a:latin typeface="Times New Roman" panose="02020603050405020304" pitchFamily="18" charset="0"/>
                <a:cs typeface="Times New Roman" panose="02020603050405020304" pitchFamily="18" charset="0"/>
              </a:rPr>
              <a:t> r.a.) Ramuz El-Hadis s.236</a:t>
            </a:r>
          </a:p>
          <a:p>
            <a:endParaRPr lang="tr-TR" dirty="0"/>
          </a:p>
        </p:txBody>
      </p:sp>
    </p:spTree>
    <p:extLst>
      <p:ext uri="{BB962C8B-B14F-4D97-AF65-F5344CB8AC3E}">
        <p14:creationId xmlns:p14="http://schemas.microsoft.com/office/powerpoint/2010/main" val="21406655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3" y="1"/>
            <a:ext cx="10706947" cy="1812896"/>
          </a:xfrm>
        </p:spPr>
        <p:style>
          <a:lnRef idx="1">
            <a:schemeClr val="accent1"/>
          </a:lnRef>
          <a:fillRef idx="2">
            <a:schemeClr val="accent1"/>
          </a:fillRef>
          <a:effectRef idx="1">
            <a:schemeClr val="accent1"/>
          </a:effectRef>
          <a:fontRef idx="minor">
            <a:schemeClr val="dk1"/>
          </a:fontRef>
        </p:style>
        <p:txBody>
          <a:bodyPr>
            <a:normAutofit fontScale="90000"/>
          </a:bodyPr>
          <a:lstStyle/>
          <a:p>
            <a:pPr algn="ctr"/>
            <a:r>
              <a:rPr lang="tr-TR" b="1" dirty="0" smtClean="0">
                <a:solidFill>
                  <a:schemeClr val="tx1"/>
                </a:solidFill>
                <a:latin typeface="Algerian" panose="04020705040A02060702" pitchFamily="82" charset="0"/>
              </a:rPr>
              <a:t>ADÂLET </a:t>
            </a:r>
            <a:r>
              <a:rPr lang="tr-TR" b="1" dirty="0">
                <a:solidFill>
                  <a:schemeClr val="tx1"/>
                </a:solidFill>
                <a:latin typeface="Algerian" panose="04020705040A02060702" pitchFamily="82" charset="0"/>
              </a:rPr>
              <a:t>OKULU GİRİŞ DERSİ</a:t>
            </a:r>
            <a:br>
              <a:rPr lang="tr-TR" b="1" dirty="0">
                <a:solidFill>
                  <a:schemeClr val="tx1"/>
                </a:solidFill>
                <a:latin typeface="Algerian" panose="04020705040A02060702" pitchFamily="82" charset="0"/>
              </a:rPr>
            </a:br>
            <a:r>
              <a:rPr lang="tr-TR" b="1" dirty="0" smtClean="0">
                <a:solidFill>
                  <a:schemeClr val="tx1"/>
                </a:solidFill>
                <a:latin typeface="Algerian" panose="04020705040A02060702" pitchFamily="82" charset="0"/>
              </a:rPr>
              <a:t>ADÂLET </a:t>
            </a:r>
            <a:r>
              <a:rPr lang="tr-TR" b="1" dirty="0">
                <a:solidFill>
                  <a:schemeClr val="tx1"/>
                </a:solidFill>
                <a:latin typeface="Algerian" panose="04020705040A02060702" pitchFamily="82" charset="0"/>
              </a:rPr>
              <a:t>MEFHUMU </a:t>
            </a:r>
            <a:br>
              <a:rPr lang="tr-TR" b="1" dirty="0">
                <a:solidFill>
                  <a:schemeClr val="tx1"/>
                </a:solidFill>
                <a:latin typeface="Algerian" panose="04020705040A02060702" pitchFamily="82" charset="0"/>
              </a:rPr>
            </a:br>
            <a:r>
              <a:rPr lang="tr-TR" sz="6000" b="1" dirty="0" smtClean="0">
                <a:solidFill>
                  <a:srgbClr val="FF0000"/>
                </a:solidFill>
                <a:latin typeface="Algerian" panose="04020705040A02060702" pitchFamily="82" charset="0"/>
              </a:rPr>
              <a:t>SONUÇ</a:t>
            </a:r>
            <a:endParaRPr lang="tr-TR" sz="6000" dirty="0">
              <a:solidFill>
                <a:srgbClr val="FF0000"/>
              </a:solidFill>
              <a:latin typeface="Algerian" panose="04020705040A02060702" pitchFamily="82" charset="0"/>
            </a:endParaRPr>
          </a:p>
        </p:txBody>
      </p:sp>
      <p:sp>
        <p:nvSpPr>
          <p:cNvPr id="3" name="İçerik Yer Tutucusu 2"/>
          <p:cNvSpPr>
            <a:spLocks noGrp="1"/>
          </p:cNvSpPr>
          <p:nvPr>
            <p:ph idx="1"/>
          </p:nvPr>
        </p:nvSpPr>
        <p:spPr>
          <a:xfrm>
            <a:off x="677334" y="1812896"/>
            <a:ext cx="10706946" cy="5045103"/>
          </a:xfrm>
        </p:spPr>
        <p:style>
          <a:lnRef idx="1">
            <a:schemeClr val="accent3"/>
          </a:lnRef>
          <a:fillRef idx="2">
            <a:schemeClr val="accent3"/>
          </a:fillRef>
          <a:effectRef idx="1">
            <a:schemeClr val="accent3"/>
          </a:effectRef>
          <a:fontRef idx="minor">
            <a:schemeClr val="dk1"/>
          </a:fontRef>
        </p:style>
        <p:txBody>
          <a:bodyPr>
            <a:normAutofit fontScale="92500"/>
          </a:bodyPr>
          <a:lstStyle/>
          <a:p>
            <a:pPr algn="ctr"/>
            <a:endParaRPr lang="tr-TR" sz="900" dirty="0" smtClean="0"/>
          </a:p>
          <a:p>
            <a:pPr marL="0" indent="0" algn="ctr">
              <a:buNone/>
            </a:pPr>
            <a:r>
              <a:rPr lang="tr-TR" sz="4400" b="1" dirty="0" smtClean="0">
                <a:solidFill>
                  <a:srgbClr val="FF0000"/>
                </a:solidFill>
                <a:latin typeface="Algerian" panose="04020705040A02060702" pitchFamily="82" charset="0"/>
              </a:rPr>
              <a:t>ADİL MÜSLÜMANIN</a:t>
            </a:r>
            <a:r>
              <a:rPr lang="tr-TR" sz="4400" dirty="0" smtClean="0">
                <a:solidFill>
                  <a:srgbClr val="FF0000"/>
                </a:solidFill>
                <a:latin typeface="Algerian" panose="04020705040A02060702" pitchFamily="82" charset="0"/>
              </a:rPr>
              <a:t>;</a:t>
            </a:r>
            <a:r>
              <a:rPr lang="tr-TR" sz="4400" dirty="0" smtClean="0">
                <a:solidFill>
                  <a:srgbClr val="00B050"/>
                </a:solidFill>
                <a:latin typeface="Algerian" panose="04020705040A02060702" pitchFamily="82" charset="0"/>
              </a:rPr>
              <a:t> </a:t>
            </a:r>
          </a:p>
          <a:p>
            <a:pPr algn="ctr"/>
            <a:r>
              <a:rPr lang="tr-TR" sz="4400" b="1" dirty="0" smtClean="0">
                <a:solidFill>
                  <a:srgbClr val="00B050"/>
                </a:solidFill>
                <a:latin typeface="Algerian" panose="04020705040A02060702" pitchFamily="82" charset="0"/>
              </a:rPr>
              <a:t>DÜNYADAKİ YERİ</a:t>
            </a:r>
            <a:r>
              <a:rPr lang="tr-TR" sz="4400" smtClean="0">
                <a:solidFill>
                  <a:srgbClr val="00B050"/>
                </a:solidFill>
                <a:latin typeface="Algerian" panose="04020705040A02060702" pitchFamily="82" charset="0"/>
              </a:rPr>
              <a:t>: </a:t>
            </a:r>
            <a:r>
              <a:rPr lang="tr-TR" sz="4400" b="1" smtClean="0">
                <a:solidFill>
                  <a:srgbClr val="FF0000"/>
                </a:solidFill>
                <a:latin typeface="Algerian" panose="04020705040A02060702" pitchFamily="82" charset="0"/>
              </a:rPr>
              <a:t>ZİRVELER</a:t>
            </a:r>
            <a:r>
              <a:rPr lang="tr-TR" sz="4400" smtClean="0">
                <a:solidFill>
                  <a:srgbClr val="FF0000"/>
                </a:solidFill>
                <a:latin typeface="Algerian" panose="04020705040A02060702" pitchFamily="82" charset="0"/>
              </a:rPr>
              <a:t>,</a:t>
            </a:r>
            <a:endParaRPr lang="tr-TR" sz="4400" dirty="0" smtClean="0">
              <a:solidFill>
                <a:srgbClr val="FF0000"/>
              </a:solidFill>
              <a:latin typeface="Algerian" panose="04020705040A02060702" pitchFamily="82" charset="0"/>
            </a:endParaRPr>
          </a:p>
          <a:p>
            <a:pPr algn="ctr"/>
            <a:r>
              <a:rPr lang="tr-TR" sz="4400" b="1" dirty="0" smtClean="0">
                <a:solidFill>
                  <a:srgbClr val="00B050"/>
                </a:solidFill>
                <a:latin typeface="Algerian" panose="04020705040A02060702" pitchFamily="82" charset="0"/>
              </a:rPr>
              <a:t>AHİRETTEKİ YERİ</a:t>
            </a:r>
            <a:r>
              <a:rPr lang="tr-TR" sz="4400" dirty="0" smtClean="0">
                <a:solidFill>
                  <a:srgbClr val="00B050"/>
                </a:solidFill>
                <a:latin typeface="Algerian" panose="04020705040A02060702" pitchFamily="82" charset="0"/>
              </a:rPr>
              <a:t>: </a:t>
            </a:r>
            <a:r>
              <a:rPr lang="tr-TR" sz="4400" b="1" dirty="0" smtClean="0">
                <a:solidFill>
                  <a:srgbClr val="FF0000"/>
                </a:solidFill>
                <a:latin typeface="Algerian" panose="04020705040A02060702" pitchFamily="82" charset="0"/>
              </a:rPr>
              <a:t>CENNET-İ ÂLÂ’DIR.</a:t>
            </a:r>
          </a:p>
          <a:p>
            <a:pPr marL="0" indent="0" algn="ctr">
              <a:buNone/>
            </a:pPr>
            <a:endParaRPr lang="tr-TR" sz="1100" dirty="0" smtClean="0">
              <a:solidFill>
                <a:srgbClr val="00B050"/>
              </a:solidFill>
              <a:latin typeface="Algerian" panose="04020705040A02060702" pitchFamily="82" charset="0"/>
            </a:endParaRPr>
          </a:p>
          <a:p>
            <a:pPr marL="0" indent="0" algn="ctr">
              <a:buNone/>
            </a:pPr>
            <a:r>
              <a:rPr lang="tr-TR" sz="4400" b="1" dirty="0" smtClean="0">
                <a:solidFill>
                  <a:srgbClr val="FF0000"/>
                </a:solidFill>
                <a:latin typeface="Algerian" panose="04020705040A02060702" pitchFamily="82" charset="0"/>
              </a:rPr>
              <a:t>ZALİM İNSANIN</a:t>
            </a:r>
            <a:r>
              <a:rPr lang="tr-TR" sz="4400" dirty="0" smtClean="0">
                <a:solidFill>
                  <a:srgbClr val="FF0000"/>
                </a:solidFill>
                <a:latin typeface="Algerian" panose="04020705040A02060702" pitchFamily="82" charset="0"/>
              </a:rPr>
              <a:t>;</a:t>
            </a:r>
          </a:p>
          <a:p>
            <a:pPr algn="ctr"/>
            <a:r>
              <a:rPr lang="tr-TR" sz="4400" dirty="0" smtClean="0">
                <a:solidFill>
                  <a:srgbClr val="0070C0"/>
                </a:solidFill>
                <a:latin typeface="Algerian" panose="04020705040A02060702" pitchFamily="82" charset="0"/>
              </a:rPr>
              <a:t>DÜNYADAKİ YERİ: </a:t>
            </a:r>
            <a:r>
              <a:rPr lang="tr-TR" sz="4400" b="1" dirty="0" smtClean="0">
                <a:solidFill>
                  <a:srgbClr val="FF0000"/>
                </a:solidFill>
                <a:latin typeface="Algerian" panose="04020705040A02060702" pitchFamily="82" charset="0"/>
              </a:rPr>
              <a:t>ZİNDANLAR</a:t>
            </a:r>
            <a:endParaRPr lang="tr-TR" sz="4400" b="1" dirty="0">
              <a:solidFill>
                <a:srgbClr val="FF0000"/>
              </a:solidFill>
              <a:latin typeface="Algerian" panose="04020705040A02060702" pitchFamily="82" charset="0"/>
            </a:endParaRPr>
          </a:p>
          <a:p>
            <a:pPr algn="ctr"/>
            <a:r>
              <a:rPr lang="tr-TR" sz="4400" dirty="0" smtClean="0">
                <a:solidFill>
                  <a:srgbClr val="0070C0"/>
                </a:solidFill>
                <a:latin typeface="Algerian" panose="04020705040A02060702" pitchFamily="82" charset="0"/>
              </a:rPr>
              <a:t>AHİRETTEKİ YERİ: </a:t>
            </a:r>
            <a:r>
              <a:rPr lang="tr-TR" sz="4400" b="1" dirty="0" smtClean="0">
                <a:solidFill>
                  <a:srgbClr val="FF0000"/>
                </a:solidFill>
                <a:latin typeface="Algerian" panose="04020705040A02060702" pitchFamily="82" charset="0"/>
              </a:rPr>
              <a:t>CEHENNEMİN DİBİ’DİR</a:t>
            </a:r>
            <a:endParaRPr lang="tr-TR" sz="4400" b="1" dirty="0">
              <a:solidFill>
                <a:srgbClr val="FF0000"/>
              </a:solidFill>
              <a:latin typeface="Algerian" panose="04020705040A02060702" pitchFamily="82" charset="0"/>
            </a:endParaRPr>
          </a:p>
        </p:txBody>
      </p:sp>
    </p:spTree>
    <p:extLst>
      <p:ext uri="{BB962C8B-B14F-4D97-AF65-F5344CB8AC3E}">
        <p14:creationId xmlns:p14="http://schemas.microsoft.com/office/powerpoint/2010/main" val="42042186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599"/>
            <a:ext cx="9755970" cy="1274065"/>
          </a:xfrm>
        </p:spPr>
        <p:style>
          <a:lnRef idx="1">
            <a:schemeClr val="accent1"/>
          </a:lnRef>
          <a:fillRef idx="3">
            <a:schemeClr val="accent1"/>
          </a:fillRef>
          <a:effectRef idx="2">
            <a:schemeClr val="accent1"/>
          </a:effectRef>
          <a:fontRef idx="minor">
            <a:schemeClr val="lt1"/>
          </a:fontRef>
        </p:style>
        <p:txBody>
          <a:bodyPr/>
          <a:lstStyle/>
          <a:p>
            <a:pPr algn="ctr"/>
            <a:r>
              <a:rPr lang="tr-TR" b="1" dirty="0" smtClean="0">
                <a:latin typeface="Algerian" panose="04020705040A02060702" pitchFamily="82" charset="0"/>
              </a:rPr>
              <a:t>ADÂLET </a:t>
            </a:r>
            <a:r>
              <a:rPr lang="tr-TR" b="1" dirty="0">
                <a:latin typeface="Algerian" panose="04020705040A02060702" pitchFamily="82" charset="0"/>
              </a:rPr>
              <a:t>OKULU GİRİŞ DERSİ</a:t>
            </a:r>
            <a:br>
              <a:rPr lang="tr-TR" b="1" dirty="0">
                <a:latin typeface="Algerian" panose="04020705040A02060702" pitchFamily="82" charset="0"/>
              </a:rPr>
            </a:br>
            <a:r>
              <a:rPr lang="tr-TR" b="1" dirty="0" smtClean="0">
                <a:latin typeface="Algerian" panose="04020705040A02060702" pitchFamily="82" charset="0"/>
              </a:rPr>
              <a:t>ADÂLET MEFHUMU</a:t>
            </a:r>
            <a:endParaRPr lang="tr-TR" b="1" dirty="0"/>
          </a:p>
        </p:txBody>
      </p:sp>
      <p:sp>
        <p:nvSpPr>
          <p:cNvPr id="3" name="İçerik Yer Tutucusu 2"/>
          <p:cNvSpPr>
            <a:spLocks noGrp="1"/>
          </p:cNvSpPr>
          <p:nvPr>
            <p:ph idx="1"/>
          </p:nvPr>
        </p:nvSpPr>
        <p:spPr>
          <a:xfrm>
            <a:off x="677334" y="1947673"/>
            <a:ext cx="9755970" cy="4773168"/>
          </a:xfrm>
        </p:spPr>
        <p:style>
          <a:lnRef idx="1">
            <a:schemeClr val="accent3"/>
          </a:lnRef>
          <a:fillRef idx="2">
            <a:schemeClr val="accent3"/>
          </a:fillRef>
          <a:effectRef idx="1">
            <a:schemeClr val="accent3"/>
          </a:effectRef>
          <a:fontRef idx="minor">
            <a:schemeClr val="dk1"/>
          </a:fontRef>
        </p:style>
        <p:txBody>
          <a:bodyPr>
            <a:noAutofit/>
          </a:bodyPr>
          <a:lstStyle/>
          <a:p>
            <a:pPr marL="0" indent="0" algn="ctr">
              <a:buNone/>
            </a:pPr>
            <a:endParaRPr lang="tr-TR" sz="2400" b="1" dirty="0" smtClean="0">
              <a:solidFill>
                <a:srgbClr val="FF0000"/>
              </a:solidFill>
              <a:latin typeface="Times New Roman" panose="02020603050405020304" pitchFamily="18" charset="0"/>
              <a:cs typeface="Times New Roman" panose="02020603050405020304" pitchFamily="18" charset="0"/>
            </a:endParaRPr>
          </a:p>
          <a:p>
            <a:pPr marL="0" indent="0" algn="ctr">
              <a:buNone/>
            </a:pPr>
            <a:r>
              <a:rPr lang="tr-TR" sz="5400" b="1" dirty="0" smtClean="0">
                <a:solidFill>
                  <a:srgbClr val="FF0000"/>
                </a:solidFill>
                <a:latin typeface="Times New Roman" panose="02020603050405020304" pitchFamily="18" charset="0"/>
                <a:cs typeface="Times New Roman" panose="02020603050405020304" pitchFamily="18" charset="0"/>
              </a:rPr>
              <a:t>ADÂLET</a:t>
            </a:r>
          </a:p>
          <a:p>
            <a:pPr marL="0" indent="0" algn="ctr">
              <a:buNone/>
            </a:pPr>
            <a:r>
              <a:rPr lang="tr-TR" sz="4000" b="1" dirty="0" smtClean="0">
                <a:solidFill>
                  <a:srgbClr val="FF0000"/>
                </a:solidFill>
                <a:latin typeface="Times New Roman" panose="02020603050405020304" pitchFamily="18" charset="0"/>
                <a:cs typeface="Times New Roman" panose="02020603050405020304" pitchFamily="18" charset="0"/>
              </a:rPr>
              <a:t>HAKKI SAHİBİNE TESLİM ETMEKTİR.</a:t>
            </a:r>
          </a:p>
          <a:p>
            <a:pPr marL="0" indent="0" algn="ctr">
              <a:buNone/>
            </a:pPr>
            <a:r>
              <a:rPr lang="tr-TR" sz="4000" b="1" dirty="0" smtClean="0">
                <a:latin typeface="Times New Roman" panose="02020603050405020304" pitchFamily="18" charset="0"/>
                <a:cs typeface="Times New Roman" panose="02020603050405020304" pitchFamily="18" charset="0"/>
              </a:rPr>
              <a:t>GASP EDİLMİŞ İSE; </a:t>
            </a:r>
            <a:r>
              <a:rPr lang="tr-TR" sz="4000" b="1" dirty="0" smtClean="0">
                <a:solidFill>
                  <a:srgbClr val="7030A0"/>
                </a:solidFill>
                <a:latin typeface="Times New Roman" panose="02020603050405020304" pitchFamily="18" charset="0"/>
                <a:cs typeface="Times New Roman" panose="02020603050405020304" pitchFamily="18" charset="0"/>
              </a:rPr>
              <a:t>GASPÇIDAN ALIP </a:t>
            </a:r>
          </a:p>
          <a:p>
            <a:pPr marL="0" indent="0" algn="ctr">
              <a:buNone/>
            </a:pPr>
            <a:r>
              <a:rPr lang="tr-TR" sz="4000" b="1" dirty="0" smtClean="0">
                <a:solidFill>
                  <a:srgbClr val="FF0000"/>
                </a:solidFill>
                <a:latin typeface="Times New Roman" panose="02020603050405020304" pitchFamily="18" charset="0"/>
                <a:cs typeface="Times New Roman" panose="02020603050405020304" pitchFamily="18" charset="0"/>
              </a:rPr>
              <a:t>HAK SAHİBİNE TESLİM ETMEK ADÂLETİN GEREĞİDİR</a:t>
            </a:r>
            <a:r>
              <a:rPr lang="tr-TR" sz="4000" b="1" dirty="0" smtClean="0">
                <a:latin typeface="Times New Roman" panose="02020603050405020304" pitchFamily="18" charset="0"/>
                <a:cs typeface="Times New Roman" panose="02020603050405020304" pitchFamily="18" charset="0"/>
              </a:rPr>
              <a:t>.</a:t>
            </a:r>
            <a:endParaRPr lang="tr-TR"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429317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55448" y="91441"/>
            <a:ext cx="10844784" cy="1545336"/>
          </a:xfrm>
        </p:spPr>
        <p:style>
          <a:lnRef idx="3">
            <a:schemeClr val="lt1"/>
          </a:lnRef>
          <a:fillRef idx="1">
            <a:schemeClr val="accent1"/>
          </a:fillRef>
          <a:effectRef idx="1">
            <a:schemeClr val="accent1"/>
          </a:effectRef>
          <a:fontRef idx="minor">
            <a:schemeClr val="lt1"/>
          </a:fontRef>
        </p:style>
        <p:txBody>
          <a:bodyPr>
            <a:normAutofit/>
          </a:bodyPr>
          <a:lstStyle/>
          <a:p>
            <a:pPr algn="ctr"/>
            <a:r>
              <a:rPr lang="tr-TR" sz="4000" b="1" dirty="0" smtClean="0">
                <a:latin typeface="Algerian" panose="04020705040A02060702" pitchFamily="82" charset="0"/>
              </a:rPr>
              <a:t>ADÂLET </a:t>
            </a:r>
            <a:r>
              <a:rPr lang="tr-TR" sz="4000" b="1" dirty="0">
                <a:latin typeface="Algerian" panose="04020705040A02060702" pitchFamily="82" charset="0"/>
              </a:rPr>
              <a:t>OKULU GİRİŞ DERSİ</a:t>
            </a:r>
            <a:br>
              <a:rPr lang="tr-TR" sz="4000" b="1" dirty="0">
                <a:latin typeface="Algerian" panose="04020705040A02060702" pitchFamily="82" charset="0"/>
              </a:rPr>
            </a:br>
            <a:r>
              <a:rPr lang="tr-TR" sz="4000" b="1" dirty="0" smtClean="0">
                <a:latin typeface="Algerian" panose="04020705040A02060702" pitchFamily="82" charset="0"/>
              </a:rPr>
              <a:t>ADÂLET MEFHUMU</a:t>
            </a:r>
            <a:endParaRPr lang="tr-TR" sz="4000" b="1" dirty="0"/>
          </a:p>
        </p:txBody>
      </p:sp>
      <p:sp>
        <p:nvSpPr>
          <p:cNvPr id="3" name="İçerik Yer Tutucusu 2"/>
          <p:cNvSpPr>
            <a:spLocks noGrp="1"/>
          </p:cNvSpPr>
          <p:nvPr>
            <p:ph idx="1"/>
          </p:nvPr>
        </p:nvSpPr>
        <p:spPr>
          <a:xfrm>
            <a:off x="155448" y="1636777"/>
            <a:ext cx="10844784" cy="5084063"/>
          </a:xfrm>
        </p:spPr>
        <p:style>
          <a:lnRef idx="1">
            <a:schemeClr val="accent3"/>
          </a:lnRef>
          <a:fillRef idx="2">
            <a:schemeClr val="accent3"/>
          </a:fillRef>
          <a:effectRef idx="1">
            <a:schemeClr val="accent3"/>
          </a:effectRef>
          <a:fontRef idx="minor">
            <a:schemeClr val="dk1"/>
          </a:fontRef>
        </p:style>
        <p:txBody>
          <a:bodyPr>
            <a:normAutofit lnSpcReduction="10000"/>
          </a:bodyPr>
          <a:lstStyle/>
          <a:p>
            <a:pPr marL="0" indent="0" algn="ctr">
              <a:buNone/>
            </a:pPr>
            <a:endParaRPr lang="tr-TR" sz="1400" dirty="0" smtClean="0">
              <a:latin typeface="Times New Roman" panose="02020603050405020304" pitchFamily="18" charset="0"/>
              <a:cs typeface="Times New Roman" panose="02020603050405020304" pitchFamily="18" charset="0"/>
            </a:endParaRPr>
          </a:p>
          <a:p>
            <a:pPr marL="0" indent="0" algn="ctr">
              <a:buNone/>
            </a:pPr>
            <a:r>
              <a:rPr lang="tr-TR" sz="6000" b="1" dirty="0" smtClean="0">
                <a:solidFill>
                  <a:srgbClr val="FF0000"/>
                </a:solidFill>
                <a:latin typeface="Times New Roman" panose="02020603050405020304" pitchFamily="18" charset="0"/>
                <a:cs typeface="Times New Roman" panose="02020603050405020304" pitchFamily="18" charset="0"/>
              </a:rPr>
              <a:t>ADÂLET</a:t>
            </a:r>
          </a:p>
          <a:p>
            <a:pPr marL="0" indent="0" algn="ctr">
              <a:buNone/>
            </a:pPr>
            <a:r>
              <a:rPr lang="tr-TR" sz="4800" b="1" dirty="0" smtClean="0">
                <a:solidFill>
                  <a:schemeClr val="accent2">
                    <a:lumMod val="75000"/>
                  </a:schemeClr>
                </a:solidFill>
                <a:latin typeface="Times New Roman" panose="02020603050405020304" pitchFamily="18" charset="0"/>
                <a:cs typeface="Times New Roman" panose="02020603050405020304" pitchFamily="18" charset="0"/>
              </a:rPr>
              <a:t>ALLAHÜ TEÂLANIN SIFATLARINDAN </a:t>
            </a:r>
          </a:p>
          <a:p>
            <a:pPr marL="0" indent="0" algn="ctr">
              <a:buNone/>
            </a:pPr>
            <a:r>
              <a:rPr lang="tr-TR" sz="4800" b="1" dirty="0" smtClean="0">
                <a:latin typeface="Times New Roman" panose="02020603050405020304" pitchFamily="18" charset="0"/>
                <a:cs typeface="Times New Roman" panose="02020603050405020304" pitchFamily="18" charset="0"/>
              </a:rPr>
              <a:t>VE </a:t>
            </a:r>
          </a:p>
          <a:p>
            <a:pPr marL="0" indent="0" algn="ctr">
              <a:buNone/>
            </a:pPr>
            <a:r>
              <a:rPr lang="tr-TR" sz="4800" b="1" dirty="0" smtClean="0">
                <a:solidFill>
                  <a:srgbClr val="00B050"/>
                </a:solidFill>
                <a:latin typeface="Times New Roman" panose="02020603050405020304" pitchFamily="18" charset="0"/>
                <a:cs typeface="Times New Roman" panose="02020603050405020304" pitchFamily="18" charset="0"/>
              </a:rPr>
              <a:t>RASÛLULLAH (S.A.S.)’IN AHLÂKINDANDIR</a:t>
            </a:r>
            <a:endParaRPr lang="tr-TR" sz="4800" dirty="0" smtClean="0">
              <a:solidFill>
                <a:srgbClr val="00B05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555133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55448" y="91441"/>
            <a:ext cx="10890504" cy="1545336"/>
          </a:xfrm>
        </p:spPr>
        <p:style>
          <a:lnRef idx="3">
            <a:schemeClr val="lt1"/>
          </a:lnRef>
          <a:fillRef idx="1">
            <a:schemeClr val="accent2"/>
          </a:fillRef>
          <a:effectRef idx="1">
            <a:schemeClr val="accent2"/>
          </a:effectRef>
          <a:fontRef idx="minor">
            <a:schemeClr val="lt1"/>
          </a:fontRef>
        </p:style>
        <p:txBody>
          <a:bodyPr>
            <a:normAutofit/>
          </a:bodyPr>
          <a:lstStyle/>
          <a:p>
            <a:pPr algn="ctr"/>
            <a:r>
              <a:rPr lang="tr-TR" sz="4000" b="1" dirty="0" smtClean="0">
                <a:latin typeface="Algerian" panose="04020705040A02060702" pitchFamily="82" charset="0"/>
              </a:rPr>
              <a:t>ADÂLET </a:t>
            </a:r>
            <a:r>
              <a:rPr lang="tr-TR" sz="4000" b="1" dirty="0">
                <a:latin typeface="Algerian" panose="04020705040A02060702" pitchFamily="82" charset="0"/>
              </a:rPr>
              <a:t>OKULU GİRİŞ DERSİ</a:t>
            </a:r>
            <a:br>
              <a:rPr lang="tr-TR" sz="4000" b="1" dirty="0">
                <a:latin typeface="Algerian" panose="04020705040A02060702" pitchFamily="82" charset="0"/>
              </a:rPr>
            </a:br>
            <a:r>
              <a:rPr lang="tr-TR" sz="4000" b="1" dirty="0" smtClean="0">
                <a:latin typeface="Algerian" panose="04020705040A02060702" pitchFamily="82" charset="0"/>
              </a:rPr>
              <a:t>ADÂLET MEFHUMU</a:t>
            </a:r>
            <a:endParaRPr lang="tr-TR" sz="4000" b="1" dirty="0"/>
          </a:p>
        </p:txBody>
      </p:sp>
      <p:sp>
        <p:nvSpPr>
          <p:cNvPr id="3" name="İçerik Yer Tutucusu 2"/>
          <p:cNvSpPr>
            <a:spLocks noGrp="1"/>
          </p:cNvSpPr>
          <p:nvPr>
            <p:ph idx="1"/>
          </p:nvPr>
        </p:nvSpPr>
        <p:spPr>
          <a:xfrm>
            <a:off x="155448" y="1636777"/>
            <a:ext cx="10890504" cy="5129783"/>
          </a:xfrm>
        </p:spPr>
        <p:style>
          <a:lnRef idx="1">
            <a:schemeClr val="accent3"/>
          </a:lnRef>
          <a:fillRef idx="2">
            <a:schemeClr val="accent3"/>
          </a:fillRef>
          <a:effectRef idx="1">
            <a:schemeClr val="accent3"/>
          </a:effectRef>
          <a:fontRef idx="minor">
            <a:schemeClr val="dk1"/>
          </a:fontRef>
        </p:style>
        <p:txBody>
          <a:bodyPr>
            <a:normAutofit/>
          </a:bodyPr>
          <a:lstStyle/>
          <a:p>
            <a:pPr marL="0" indent="0" algn="ctr">
              <a:buNone/>
            </a:pPr>
            <a:endParaRPr lang="tr-TR" sz="4400" dirty="0" smtClean="0">
              <a:latin typeface="Times New Roman" panose="02020603050405020304" pitchFamily="18" charset="0"/>
              <a:cs typeface="Times New Roman" panose="02020603050405020304" pitchFamily="18" charset="0"/>
            </a:endParaRPr>
          </a:p>
          <a:p>
            <a:pPr marL="0" indent="0" algn="ctr">
              <a:buNone/>
            </a:pPr>
            <a:r>
              <a:rPr lang="tr-TR" sz="6600" b="1" dirty="0">
                <a:solidFill>
                  <a:srgbClr val="FF0000"/>
                </a:solidFill>
                <a:latin typeface="Times New Roman" panose="02020603050405020304" pitchFamily="18" charset="0"/>
                <a:cs typeface="Times New Roman" panose="02020603050405020304" pitchFamily="18" charset="0"/>
              </a:rPr>
              <a:t>Â</a:t>
            </a:r>
            <a:r>
              <a:rPr lang="tr-TR" sz="6600" b="1" dirty="0" smtClean="0">
                <a:solidFill>
                  <a:srgbClr val="FF0000"/>
                </a:solidFill>
                <a:latin typeface="Times New Roman" panose="02020603050405020304" pitchFamily="18" charset="0"/>
                <a:cs typeface="Times New Roman" panose="02020603050405020304" pitchFamily="18" charset="0"/>
              </a:rPr>
              <a:t>DİL OLMAK </a:t>
            </a:r>
          </a:p>
          <a:p>
            <a:pPr marL="0" indent="0" algn="ctr">
              <a:buNone/>
            </a:pPr>
            <a:r>
              <a:rPr lang="tr-TR" sz="6600" b="1" dirty="0" smtClean="0">
                <a:solidFill>
                  <a:srgbClr val="FF0000"/>
                </a:solidFill>
                <a:latin typeface="Times New Roman" panose="02020603050405020304" pitchFamily="18" charset="0"/>
                <a:cs typeface="Times New Roman" panose="02020603050405020304" pitchFamily="18" charset="0"/>
              </a:rPr>
              <a:t>AHLÂKLI İNSANIN </a:t>
            </a:r>
          </a:p>
          <a:p>
            <a:pPr marL="0" indent="0" algn="ctr">
              <a:buNone/>
            </a:pPr>
            <a:r>
              <a:rPr lang="tr-TR" sz="6600" b="1" dirty="0" smtClean="0">
                <a:solidFill>
                  <a:srgbClr val="FF0000"/>
                </a:solidFill>
                <a:latin typeface="Times New Roman" panose="02020603050405020304" pitchFamily="18" charset="0"/>
                <a:cs typeface="Times New Roman" panose="02020603050405020304" pitchFamily="18" charset="0"/>
              </a:rPr>
              <a:t>BİRİNCİ VASFIDIR</a:t>
            </a:r>
          </a:p>
        </p:txBody>
      </p:sp>
    </p:spTree>
    <p:extLst>
      <p:ext uri="{BB962C8B-B14F-4D97-AF65-F5344CB8AC3E}">
        <p14:creationId xmlns:p14="http://schemas.microsoft.com/office/powerpoint/2010/main" val="760275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28600" y="0"/>
            <a:ext cx="10881360" cy="1527048"/>
          </a:xfrm>
        </p:spPr>
        <p:style>
          <a:lnRef idx="3">
            <a:schemeClr val="lt1"/>
          </a:lnRef>
          <a:fillRef idx="1">
            <a:schemeClr val="accent2"/>
          </a:fillRef>
          <a:effectRef idx="1">
            <a:schemeClr val="accent2"/>
          </a:effectRef>
          <a:fontRef idx="minor">
            <a:schemeClr val="lt1"/>
          </a:fontRef>
        </p:style>
        <p:txBody>
          <a:bodyPr>
            <a:normAutofit/>
          </a:bodyPr>
          <a:lstStyle/>
          <a:p>
            <a:pPr algn="ctr"/>
            <a:r>
              <a:rPr lang="tr-TR" sz="4400" b="1" dirty="0" smtClean="0">
                <a:latin typeface="Algerian" panose="04020705040A02060702" pitchFamily="82" charset="0"/>
              </a:rPr>
              <a:t>ADÂLET </a:t>
            </a:r>
            <a:r>
              <a:rPr lang="tr-TR" sz="4400" b="1" dirty="0">
                <a:latin typeface="Algerian" panose="04020705040A02060702" pitchFamily="82" charset="0"/>
              </a:rPr>
              <a:t>OKULU GİRİŞ DERSİ</a:t>
            </a:r>
            <a:br>
              <a:rPr lang="tr-TR" sz="4400" b="1" dirty="0">
                <a:latin typeface="Algerian" panose="04020705040A02060702" pitchFamily="82" charset="0"/>
              </a:rPr>
            </a:br>
            <a:r>
              <a:rPr lang="tr-TR" sz="4400" b="1" dirty="0" smtClean="0">
                <a:latin typeface="Algerian" panose="04020705040A02060702" pitchFamily="82" charset="0"/>
              </a:rPr>
              <a:t>ADÂLET MEFHUMU</a:t>
            </a:r>
            <a:endParaRPr lang="tr-TR" sz="4400" b="1" dirty="0"/>
          </a:p>
        </p:txBody>
      </p:sp>
      <p:sp>
        <p:nvSpPr>
          <p:cNvPr id="3" name="İçerik Yer Tutucusu 2"/>
          <p:cNvSpPr>
            <a:spLocks noGrp="1"/>
          </p:cNvSpPr>
          <p:nvPr>
            <p:ph idx="1"/>
          </p:nvPr>
        </p:nvSpPr>
        <p:spPr>
          <a:xfrm>
            <a:off x="228600" y="1527048"/>
            <a:ext cx="10881360" cy="5330951"/>
          </a:xfrm>
        </p:spPr>
        <p:style>
          <a:lnRef idx="1">
            <a:schemeClr val="accent3"/>
          </a:lnRef>
          <a:fillRef idx="2">
            <a:schemeClr val="accent3"/>
          </a:fillRef>
          <a:effectRef idx="1">
            <a:schemeClr val="accent3"/>
          </a:effectRef>
          <a:fontRef idx="minor">
            <a:schemeClr val="dk1"/>
          </a:fontRef>
        </p:style>
        <p:txBody>
          <a:bodyPr>
            <a:normAutofit/>
          </a:bodyPr>
          <a:lstStyle/>
          <a:p>
            <a:pPr marL="0" indent="0" algn="ctr">
              <a:buNone/>
            </a:pPr>
            <a:endParaRPr lang="tr-TR" sz="2800" b="1" dirty="0" smtClean="0">
              <a:solidFill>
                <a:srgbClr val="FF0000"/>
              </a:solidFill>
              <a:latin typeface="Times New Roman" panose="02020603050405020304" pitchFamily="18" charset="0"/>
              <a:cs typeface="Times New Roman" panose="02020603050405020304" pitchFamily="18" charset="0"/>
            </a:endParaRPr>
          </a:p>
          <a:p>
            <a:pPr marL="0" indent="0" algn="ctr">
              <a:buNone/>
            </a:pPr>
            <a:r>
              <a:rPr lang="tr-TR" sz="5400" b="1" dirty="0" smtClean="0">
                <a:solidFill>
                  <a:srgbClr val="FF0000"/>
                </a:solidFill>
                <a:latin typeface="Times New Roman" panose="02020603050405020304" pitchFamily="18" charset="0"/>
                <a:cs typeface="Times New Roman" panose="02020603050405020304" pitchFamily="18" charset="0"/>
              </a:rPr>
              <a:t>ADÂLET </a:t>
            </a:r>
            <a:r>
              <a:rPr lang="tr-TR" sz="5400" b="1" dirty="0">
                <a:solidFill>
                  <a:srgbClr val="FF0000"/>
                </a:solidFill>
                <a:latin typeface="Times New Roman" panose="02020603050405020304" pitchFamily="18" charset="0"/>
                <a:cs typeface="Times New Roman" panose="02020603050405020304" pitchFamily="18" charset="0"/>
              </a:rPr>
              <a:t>GÜÇ İSTER</a:t>
            </a:r>
          </a:p>
          <a:p>
            <a:pPr marL="0" indent="0" algn="ctr">
              <a:buNone/>
            </a:pPr>
            <a:r>
              <a:rPr lang="tr-TR" sz="4800" b="1" dirty="0">
                <a:latin typeface="Times New Roman" panose="02020603050405020304" pitchFamily="18" charset="0"/>
                <a:cs typeface="Times New Roman" panose="02020603050405020304" pitchFamily="18" charset="0"/>
              </a:rPr>
              <a:t>ANCAK</a:t>
            </a:r>
          </a:p>
          <a:p>
            <a:pPr marL="0" indent="0" algn="ctr">
              <a:buNone/>
            </a:pPr>
            <a:r>
              <a:rPr lang="tr-TR" sz="4800" b="1" dirty="0">
                <a:solidFill>
                  <a:srgbClr val="FF0000"/>
                </a:solidFill>
                <a:latin typeface="Times New Roman" panose="02020603050405020304" pitchFamily="18" charset="0"/>
                <a:cs typeface="Times New Roman" panose="02020603050405020304" pitchFamily="18" charset="0"/>
              </a:rPr>
              <a:t>GÜÇLÜ OLAN HAKLI OLMAMALI</a:t>
            </a:r>
          </a:p>
          <a:p>
            <a:pPr marL="0" indent="0" algn="ctr">
              <a:buNone/>
            </a:pPr>
            <a:r>
              <a:rPr lang="tr-TR" sz="4800" b="1" dirty="0">
                <a:solidFill>
                  <a:srgbClr val="7030A0"/>
                </a:solidFill>
                <a:latin typeface="Times New Roman" panose="02020603050405020304" pitchFamily="18" charset="0"/>
                <a:cs typeface="Times New Roman" panose="02020603050405020304" pitchFamily="18" charset="0"/>
              </a:rPr>
              <a:t>HAKLI OLAN GÜÇLÜ OLMALIDIR.</a:t>
            </a:r>
            <a:r>
              <a:rPr lang="tr-TR" sz="4800" b="1" dirty="0">
                <a:latin typeface="Times New Roman" panose="02020603050405020304" pitchFamily="18" charset="0"/>
                <a:cs typeface="Times New Roman" panose="02020603050405020304" pitchFamily="18" charset="0"/>
              </a:rPr>
              <a:t> </a:t>
            </a:r>
          </a:p>
          <a:p>
            <a:pPr marL="0" indent="0" algn="ctr">
              <a:buNone/>
            </a:pPr>
            <a:r>
              <a:rPr lang="tr-TR" sz="4800" b="1" dirty="0">
                <a:solidFill>
                  <a:srgbClr val="C00000"/>
                </a:solidFill>
                <a:latin typeface="Times New Roman" panose="02020603050405020304" pitchFamily="18" charset="0"/>
                <a:cs typeface="Times New Roman" panose="02020603050405020304" pitchFamily="18" charset="0"/>
              </a:rPr>
              <a:t>GÜÇ HAKLIYA HİZMET ETMELİDİR</a:t>
            </a:r>
          </a:p>
          <a:p>
            <a:endParaRPr lang="tr-TR" sz="3600" dirty="0"/>
          </a:p>
        </p:txBody>
      </p:sp>
    </p:spTree>
    <p:extLst>
      <p:ext uri="{BB962C8B-B14F-4D97-AF65-F5344CB8AC3E}">
        <p14:creationId xmlns:p14="http://schemas.microsoft.com/office/powerpoint/2010/main" val="22084724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599"/>
            <a:ext cx="9362778" cy="1550989"/>
          </a:xfrm>
        </p:spPr>
        <p:style>
          <a:lnRef idx="3">
            <a:schemeClr val="lt1"/>
          </a:lnRef>
          <a:fillRef idx="1">
            <a:schemeClr val="accent2"/>
          </a:fillRef>
          <a:effectRef idx="1">
            <a:schemeClr val="accent2"/>
          </a:effectRef>
          <a:fontRef idx="minor">
            <a:schemeClr val="lt1"/>
          </a:fontRef>
        </p:style>
        <p:txBody>
          <a:bodyPr>
            <a:normAutofit/>
          </a:bodyPr>
          <a:lstStyle/>
          <a:p>
            <a:pPr algn="ctr"/>
            <a:r>
              <a:rPr lang="tr-TR" sz="4400" b="1" dirty="0" smtClean="0">
                <a:latin typeface="Algerian" panose="04020705040A02060702" pitchFamily="82" charset="0"/>
              </a:rPr>
              <a:t>ADÂLET </a:t>
            </a:r>
            <a:r>
              <a:rPr lang="tr-TR" sz="4400" b="1" dirty="0">
                <a:latin typeface="Algerian" panose="04020705040A02060702" pitchFamily="82" charset="0"/>
              </a:rPr>
              <a:t>OKULU GİRİŞ DERSİ</a:t>
            </a:r>
            <a:br>
              <a:rPr lang="tr-TR" sz="4400" b="1" dirty="0">
                <a:latin typeface="Algerian" panose="04020705040A02060702" pitchFamily="82" charset="0"/>
              </a:rPr>
            </a:br>
            <a:r>
              <a:rPr lang="tr-TR" sz="4400" b="1" dirty="0" smtClean="0">
                <a:latin typeface="Algerian" panose="04020705040A02060702" pitchFamily="82" charset="0"/>
              </a:rPr>
              <a:t>ADÂLET MEFHUMU</a:t>
            </a:r>
            <a:endParaRPr lang="tr-TR" sz="4400" b="1" dirty="0"/>
          </a:p>
        </p:txBody>
      </p:sp>
      <p:sp>
        <p:nvSpPr>
          <p:cNvPr id="3" name="İçerik Yer Tutucusu 2"/>
          <p:cNvSpPr>
            <a:spLocks noGrp="1"/>
          </p:cNvSpPr>
          <p:nvPr>
            <p:ph idx="1"/>
          </p:nvPr>
        </p:nvSpPr>
        <p:spPr>
          <a:xfrm>
            <a:off x="677334" y="2160589"/>
            <a:ext cx="9362778" cy="4578539"/>
          </a:xfrm>
        </p:spPr>
        <p:style>
          <a:lnRef idx="1">
            <a:schemeClr val="accent3"/>
          </a:lnRef>
          <a:fillRef idx="2">
            <a:schemeClr val="accent3"/>
          </a:fillRef>
          <a:effectRef idx="1">
            <a:schemeClr val="accent3"/>
          </a:effectRef>
          <a:fontRef idx="minor">
            <a:schemeClr val="dk1"/>
          </a:fontRef>
        </p:style>
        <p:txBody>
          <a:bodyPr>
            <a:normAutofit/>
          </a:bodyPr>
          <a:lstStyle/>
          <a:p>
            <a:pPr marL="0" indent="0" algn="ctr">
              <a:buNone/>
            </a:pPr>
            <a:r>
              <a:rPr lang="tr-TR" sz="3200" b="1" dirty="0" smtClean="0">
                <a:solidFill>
                  <a:srgbClr val="FF0000"/>
                </a:solidFill>
                <a:latin typeface="Times New Roman" panose="02020603050405020304" pitchFamily="18" charset="0"/>
                <a:cs typeface="Times New Roman" panose="02020603050405020304" pitchFamily="18" charset="0"/>
              </a:rPr>
              <a:t>UYGULAMA ALANINA GÖRE </a:t>
            </a:r>
          </a:p>
          <a:p>
            <a:pPr marL="0" indent="0" algn="ctr">
              <a:buNone/>
            </a:pPr>
            <a:r>
              <a:rPr lang="tr-TR" sz="3200" b="1" dirty="0" smtClean="0">
                <a:solidFill>
                  <a:srgbClr val="FF0000"/>
                </a:solidFill>
                <a:latin typeface="Times New Roman" panose="02020603050405020304" pitchFamily="18" charset="0"/>
                <a:cs typeface="Times New Roman" panose="02020603050405020304" pitchFamily="18" charset="0"/>
              </a:rPr>
              <a:t>ADÂLET MEFHUMU</a:t>
            </a:r>
          </a:p>
          <a:p>
            <a:pPr algn="ctr"/>
            <a:r>
              <a:rPr lang="tr-TR" sz="2800" b="1" dirty="0" smtClean="0">
                <a:solidFill>
                  <a:srgbClr val="7030A0"/>
                </a:solidFill>
                <a:latin typeface="Times New Roman" panose="02020603050405020304" pitchFamily="18" charset="0"/>
                <a:cs typeface="Times New Roman" panose="02020603050405020304" pitchFamily="18" charset="0"/>
              </a:rPr>
              <a:t>İNSANIN İNSANLA </a:t>
            </a:r>
            <a:r>
              <a:rPr lang="tr-TR" sz="2800" dirty="0" smtClean="0">
                <a:solidFill>
                  <a:srgbClr val="7030A0"/>
                </a:solidFill>
                <a:latin typeface="Times New Roman" panose="02020603050405020304" pitchFamily="18" charset="0"/>
                <a:cs typeface="Times New Roman" panose="02020603050405020304" pitchFamily="18" charset="0"/>
              </a:rPr>
              <a:t>İLİŞKİLERİNDE ADÂLET</a:t>
            </a:r>
          </a:p>
          <a:p>
            <a:pPr algn="ctr"/>
            <a:r>
              <a:rPr lang="tr-TR" sz="2800" b="1" dirty="0" smtClean="0">
                <a:solidFill>
                  <a:srgbClr val="C00000"/>
                </a:solidFill>
                <a:latin typeface="Times New Roman" panose="02020603050405020304" pitchFamily="18" charset="0"/>
                <a:cs typeface="Times New Roman" panose="02020603050405020304" pitchFamily="18" charset="0"/>
              </a:rPr>
              <a:t>İNSANIN İNSAN DIŞINDAKİ VARLIKLARLA </a:t>
            </a:r>
            <a:r>
              <a:rPr lang="tr-TR" sz="2800" dirty="0" smtClean="0">
                <a:solidFill>
                  <a:srgbClr val="C00000"/>
                </a:solidFill>
                <a:latin typeface="Times New Roman" panose="02020603050405020304" pitchFamily="18" charset="0"/>
                <a:cs typeface="Times New Roman" panose="02020603050405020304" pitchFamily="18" charset="0"/>
              </a:rPr>
              <a:t>İLİŞKİLERİNDE ADÂLET</a:t>
            </a:r>
          </a:p>
          <a:p>
            <a:pPr algn="ctr"/>
            <a:r>
              <a:rPr lang="tr-TR" sz="2800" b="1" dirty="0" smtClean="0">
                <a:latin typeface="Times New Roman" panose="02020603050405020304" pitchFamily="18" charset="0"/>
                <a:cs typeface="Times New Roman" panose="02020603050405020304" pitchFamily="18" charset="0"/>
              </a:rPr>
              <a:t>DEVLET-İNSAN</a:t>
            </a:r>
            <a:r>
              <a:rPr lang="tr-TR" sz="2800" dirty="0" smtClean="0">
                <a:latin typeface="Times New Roman" panose="02020603050405020304" pitchFamily="18" charset="0"/>
                <a:cs typeface="Times New Roman" panose="02020603050405020304" pitchFamily="18" charset="0"/>
              </a:rPr>
              <a:t> İLİŞKİLERİNDE ADÂLET</a:t>
            </a:r>
          </a:p>
          <a:p>
            <a:pPr algn="ctr"/>
            <a:r>
              <a:rPr lang="tr-TR" sz="2800" b="1" dirty="0" smtClean="0">
                <a:solidFill>
                  <a:srgbClr val="0070C0"/>
                </a:solidFill>
                <a:latin typeface="Times New Roman" panose="02020603050405020304" pitchFamily="18" charset="0"/>
                <a:cs typeface="Times New Roman" panose="02020603050405020304" pitchFamily="18" charset="0"/>
              </a:rPr>
              <a:t>DEVLETLER ARASINDA </a:t>
            </a:r>
            <a:r>
              <a:rPr lang="tr-TR" sz="2800" dirty="0" smtClean="0">
                <a:solidFill>
                  <a:srgbClr val="0070C0"/>
                </a:solidFill>
                <a:latin typeface="Times New Roman" panose="02020603050405020304" pitchFamily="18" charset="0"/>
                <a:cs typeface="Times New Roman" panose="02020603050405020304" pitchFamily="18" charset="0"/>
              </a:rPr>
              <a:t>ADÂLET</a:t>
            </a:r>
          </a:p>
          <a:p>
            <a:pPr algn="ctr"/>
            <a:r>
              <a:rPr lang="tr-TR" sz="3600" b="1" dirty="0" smtClean="0">
                <a:solidFill>
                  <a:srgbClr val="FF0000"/>
                </a:solidFill>
                <a:latin typeface="Times New Roman" panose="02020603050405020304" pitchFamily="18" charset="0"/>
                <a:cs typeface="Times New Roman" panose="02020603050405020304" pitchFamily="18" charset="0"/>
              </a:rPr>
              <a:t>İLÂHİ ADÂLET</a:t>
            </a:r>
            <a:endParaRPr lang="tr-TR" sz="36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037131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20624" y="0"/>
            <a:ext cx="10515600" cy="1481328"/>
          </a:xfrm>
        </p:spPr>
        <p:style>
          <a:lnRef idx="3">
            <a:schemeClr val="lt1"/>
          </a:lnRef>
          <a:fillRef idx="1">
            <a:schemeClr val="accent2"/>
          </a:fillRef>
          <a:effectRef idx="1">
            <a:schemeClr val="accent2"/>
          </a:effectRef>
          <a:fontRef idx="minor">
            <a:schemeClr val="lt1"/>
          </a:fontRef>
        </p:style>
        <p:txBody>
          <a:bodyPr>
            <a:noAutofit/>
          </a:bodyPr>
          <a:lstStyle/>
          <a:p>
            <a:pPr algn="ctr"/>
            <a:r>
              <a:rPr lang="tr-TR" sz="4400" b="1" dirty="0" smtClean="0">
                <a:latin typeface="Algerian" panose="04020705040A02060702" pitchFamily="82" charset="0"/>
              </a:rPr>
              <a:t>ADÂLET </a:t>
            </a:r>
            <a:r>
              <a:rPr lang="tr-TR" sz="4400" b="1" dirty="0">
                <a:latin typeface="Algerian" panose="04020705040A02060702" pitchFamily="82" charset="0"/>
              </a:rPr>
              <a:t>OKULU GİRİŞ DERSİ</a:t>
            </a:r>
            <a:br>
              <a:rPr lang="tr-TR" sz="4400" b="1" dirty="0">
                <a:latin typeface="Algerian" panose="04020705040A02060702" pitchFamily="82" charset="0"/>
              </a:rPr>
            </a:br>
            <a:r>
              <a:rPr lang="tr-TR" sz="4400" b="1" dirty="0" smtClean="0">
                <a:latin typeface="Algerian" panose="04020705040A02060702" pitchFamily="82" charset="0"/>
              </a:rPr>
              <a:t>ADÂLET MEFHUMU</a:t>
            </a:r>
            <a:endParaRPr lang="tr-TR" sz="4400" b="1" dirty="0"/>
          </a:p>
        </p:txBody>
      </p:sp>
      <p:sp>
        <p:nvSpPr>
          <p:cNvPr id="3" name="İçerik Yer Tutucusu 2"/>
          <p:cNvSpPr>
            <a:spLocks noGrp="1"/>
          </p:cNvSpPr>
          <p:nvPr>
            <p:ph idx="1"/>
          </p:nvPr>
        </p:nvSpPr>
        <p:spPr>
          <a:xfrm>
            <a:off x="420624" y="1481328"/>
            <a:ext cx="10515600" cy="5303520"/>
          </a:xfrm>
        </p:spPr>
        <p:style>
          <a:lnRef idx="1">
            <a:schemeClr val="accent3"/>
          </a:lnRef>
          <a:fillRef idx="2">
            <a:schemeClr val="accent3"/>
          </a:fillRef>
          <a:effectRef idx="1">
            <a:schemeClr val="accent3"/>
          </a:effectRef>
          <a:fontRef idx="minor">
            <a:schemeClr val="dk1"/>
          </a:fontRef>
        </p:style>
        <p:txBody>
          <a:bodyPr>
            <a:normAutofit fontScale="92500" lnSpcReduction="10000"/>
          </a:bodyPr>
          <a:lstStyle/>
          <a:p>
            <a:pPr marL="0" indent="0" algn="ctr">
              <a:buNone/>
            </a:pPr>
            <a:endParaRPr lang="tr-TR" sz="1700" b="1" dirty="0" smtClean="0">
              <a:latin typeface="Times New Roman" panose="02020603050405020304" pitchFamily="18" charset="0"/>
              <a:cs typeface="Times New Roman" panose="02020603050405020304" pitchFamily="18" charset="0"/>
            </a:endParaRPr>
          </a:p>
          <a:p>
            <a:pPr marL="0" indent="0" algn="ctr">
              <a:buNone/>
            </a:pPr>
            <a:r>
              <a:rPr lang="tr-TR" sz="4600" b="1" dirty="0" smtClean="0">
                <a:solidFill>
                  <a:srgbClr val="FF0000"/>
                </a:solidFill>
                <a:latin typeface="Times New Roman" panose="02020603050405020304" pitchFamily="18" charset="0"/>
                <a:cs typeface="Times New Roman" panose="02020603050405020304" pitchFamily="18" charset="0"/>
              </a:rPr>
              <a:t>İNSANIN </a:t>
            </a:r>
            <a:r>
              <a:rPr lang="tr-TR" sz="4600" b="1" dirty="0">
                <a:solidFill>
                  <a:srgbClr val="FF0000"/>
                </a:solidFill>
                <a:latin typeface="Times New Roman" panose="02020603050405020304" pitchFamily="18" charset="0"/>
                <a:cs typeface="Times New Roman" panose="02020603050405020304" pitchFamily="18" charset="0"/>
              </a:rPr>
              <a:t>İNSANLA İLİŞKİLERİNDE </a:t>
            </a:r>
            <a:r>
              <a:rPr lang="tr-TR" sz="4600" b="1" dirty="0" smtClean="0">
                <a:solidFill>
                  <a:srgbClr val="FF0000"/>
                </a:solidFill>
                <a:latin typeface="Times New Roman" panose="02020603050405020304" pitchFamily="18" charset="0"/>
                <a:cs typeface="Times New Roman" panose="02020603050405020304" pitchFamily="18" charset="0"/>
              </a:rPr>
              <a:t>ADÂLET</a:t>
            </a:r>
          </a:p>
          <a:p>
            <a:pPr marL="0" indent="0" algn="ctr">
              <a:buNone/>
            </a:pPr>
            <a:r>
              <a:rPr lang="tr-TR" sz="4100" b="1" dirty="0" smtClean="0">
                <a:solidFill>
                  <a:schemeClr val="accent2">
                    <a:lumMod val="75000"/>
                  </a:schemeClr>
                </a:solidFill>
                <a:latin typeface="Times New Roman" panose="02020603050405020304" pitchFamily="18" charset="0"/>
                <a:cs typeface="Times New Roman" panose="02020603050405020304" pitchFamily="18" charset="0"/>
              </a:rPr>
              <a:t>İNSANLARIN</a:t>
            </a:r>
          </a:p>
          <a:p>
            <a:pPr algn="ctr"/>
            <a:r>
              <a:rPr lang="tr-TR" sz="3600" b="1" dirty="0" smtClean="0">
                <a:solidFill>
                  <a:schemeClr val="accent5"/>
                </a:solidFill>
                <a:latin typeface="Times New Roman" panose="02020603050405020304" pitchFamily="18" charset="0"/>
                <a:cs typeface="Times New Roman" panose="02020603050405020304" pitchFamily="18" charset="0"/>
              </a:rPr>
              <a:t>HAKLARI</a:t>
            </a:r>
          </a:p>
          <a:p>
            <a:pPr algn="ctr"/>
            <a:r>
              <a:rPr lang="tr-TR" sz="3600" b="1" dirty="0" smtClean="0">
                <a:solidFill>
                  <a:schemeClr val="accent5"/>
                </a:solidFill>
                <a:latin typeface="Times New Roman" panose="02020603050405020304" pitchFamily="18" charset="0"/>
                <a:cs typeface="Times New Roman" panose="02020603050405020304" pitchFamily="18" charset="0"/>
              </a:rPr>
              <a:t>DÜNYEVÎ VE UHREVÎ GÖREVLERİ VE </a:t>
            </a:r>
          </a:p>
          <a:p>
            <a:pPr algn="ctr"/>
            <a:r>
              <a:rPr lang="tr-TR" sz="3600" b="1" dirty="0" smtClean="0">
                <a:solidFill>
                  <a:schemeClr val="accent5"/>
                </a:solidFill>
                <a:latin typeface="Times New Roman" panose="02020603050405020304" pitchFamily="18" charset="0"/>
                <a:cs typeface="Times New Roman" panose="02020603050405020304" pitchFamily="18" charset="0"/>
              </a:rPr>
              <a:t>SORUMLULUKLARI </a:t>
            </a:r>
            <a:endParaRPr lang="tr-TR" sz="3600" b="1" dirty="0" smtClean="0">
              <a:latin typeface="Times New Roman" panose="02020603050405020304" pitchFamily="18" charset="0"/>
              <a:cs typeface="Times New Roman" panose="02020603050405020304" pitchFamily="18" charset="0"/>
            </a:endParaRPr>
          </a:p>
          <a:p>
            <a:pPr marL="0" indent="0" algn="ctr">
              <a:buNone/>
            </a:pPr>
            <a:r>
              <a:rPr lang="tr-TR" sz="3300" b="1" dirty="0" smtClean="0">
                <a:solidFill>
                  <a:schemeClr val="accent2">
                    <a:lumMod val="75000"/>
                  </a:schemeClr>
                </a:solidFill>
                <a:latin typeface="Times New Roman" panose="02020603050405020304" pitchFamily="18" charset="0"/>
                <a:cs typeface="Times New Roman" panose="02020603050405020304" pitchFamily="18" charset="0"/>
              </a:rPr>
              <a:t>ARASINDAKİ İLİŞKİLERİN HAKKÂNİYET GÖZETİLEREK YÜRÜTÜLMESİ İLE SAĞLANABİLİR</a:t>
            </a:r>
          </a:p>
          <a:p>
            <a:pPr marL="0" indent="0" algn="just">
              <a:buNone/>
            </a:pPr>
            <a:endParaRPr lang="tr-T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863362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9545658" cy="1320800"/>
          </a:xfrm>
        </p:spPr>
        <p:style>
          <a:lnRef idx="3">
            <a:schemeClr val="lt1"/>
          </a:lnRef>
          <a:fillRef idx="1">
            <a:schemeClr val="accent2"/>
          </a:fillRef>
          <a:effectRef idx="1">
            <a:schemeClr val="accent2"/>
          </a:effectRef>
          <a:fontRef idx="minor">
            <a:schemeClr val="lt1"/>
          </a:fontRef>
        </p:style>
        <p:txBody>
          <a:bodyPr>
            <a:noAutofit/>
          </a:bodyPr>
          <a:lstStyle/>
          <a:p>
            <a:pPr algn="ctr"/>
            <a:r>
              <a:rPr lang="tr-TR" sz="4400" b="1" dirty="0" smtClean="0">
                <a:latin typeface="Algerian" panose="04020705040A02060702" pitchFamily="82" charset="0"/>
              </a:rPr>
              <a:t>ADÂLET </a:t>
            </a:r>
            <a:r>
              <a:rPr lang="tr-TR" sz="4400" b="1" dirty="0">
                <a:latin typeface="Algerian" panose="04020705040A02060702" pitchFamily="82" charset="0"/>
              </a:rPr>
              <a:t>OKULU GİRİŞ DERSİ</a:t>
            </a:r>
            <a:br>
              <a:rPr lang="tr-TR" sz="4400" b="1" dirty="0">
                <a:latin typeface="Algerian" panose="04020705040A02060702" pitchFamily="82" charset="0"/>
              </a:rPr>
            </a:br>
            <a:r>
              <a:rPr lang="tr-TR" sz="4400" b="1" dirty="0" smtClean="0">
                <a:latin typeface="Algerian" panose="04020705040A02060702" pitchFamily="82" charset="0"/>
              </a:rPr>
              <a:t>ADÂLET MEFHUMU</a:t>
            </a:r>
            <a:endParaRPr lang="tr-TR" sz="4400" b="1" dirty="0"/>
          </a:p>
        </p:txBody>
      </p:sp>
      <p:sp>
        <p:nvSpPr>
          <p:cNvPr id="3" name="İçerik Yer Tutucusu 2"/>
          <p:cNvSpPr>
            <a:spLocks noGrp="1"/>
          </p:cNvSpPr>
          <p:nvPr>
            <p:ph idx="1"/>
          </p:nvPr>
        </p:nvSpPr>
        <p:spPr>
          <a:xfrm>
            <a:off x="677334" y="1930400"/>
            <a:ext cx="9545658" cy="4827015"/>
          </a:xfrm>
        </p:spPr>
        <p:style>
          <a:lnRef idx="1">
            <a:schemeClr val="accent3"/>
          </a:lnRef>
          <a:fillRef idx="2">
            <a:schemeClr val="accent3"/>
          </a:fillRef>
          <a:effectRef idx="1">
            <a:schemeClr val="accent3"/>
          </a:effectRef>
          <a:fontRef idx="minor">
            <a:schemeClr val="dk1"/>
          </a:fontRef>
        </p:style>
        <p:txBody>
          <a:bodyPr>
            <a:normAutofit lnSpcReduction="10000"/>
          </a:bodyPr>
          <a:lstStyle/>
          <a:p>
            <a:pPr marL="0" indent="0" algn="ctr">
              <a:buNone/>
            </a:pPr>
            <a:r>
              <a:rPr lang="tr-TR" sz="3500" b="1" dirty="0">
                <a:ln w="0"/>
                <a:solidFill>
                  <a:srgbClr val="FF000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İNSANIN İNSANLA İLİŞKİLERİNDE </a:t>
            </a:r>
            <a:r>
              <a:rPr lang="tr-TR" sz="3500" b="1" dirty="0" smtClean="0">
                <a:ln w="0"/>
                <a:solidFill>
                  <a:srgbClr val="FF000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ADÂLET</a:t>
            </a:r>
          </a:p>
          <a:p>
            <a:pPr algn="just">
              <a:buFont typeface="Wingdings" panose="05000000000000000000" pitchFamily="2" charset="2"/>
              <a:buChar char="Ø"/>
            </a:pPr>
            <a:r>
              <a:rPr lang="tr-TR" sz="3900" b="1" dirty="0" smtClean="0">
                <a:latin typeface="Times New Roman" panose="02020603050405020304" pitchFamily="18" charset="0"/>
                <a:cs typeface="Times New Roman" panose="02020603050405020304" pitchFamily="18" charset="0"/>
              </a:rPr>
              <a:t>İNSANIN SOSYAL ORTAMDAKİ HAK VE SORUMLULUKLARI</a:t>
            </a:r>
          </a:p>
          <a:p>
            <a:pPr algn="just">
              <a:buFont typeface="Wingdings" panose="05000000000000000000" pitchFamily="2" charset="2"/>
              <a:buChar char="Ø"/>
            </a:pPr>
            <a:r>
              <a:rPr lang="tr-TR" sz="3900" b="1" dirty="0" smtClean="0">
                <a:solidFill>
                  <a:srgbClr val="00B050"/>
                </a:solidFill>
                <a:latin typeface="Times New Roman" panose="02020603050405020304" pitchFamily="18" charset="0"/>
                <a:cs typeface="Times New Roman" panose="02020603050405020304" pitchFamily="18" charset="0"/>
              </a:rPr>
              <a:t>İNSANIN AKRABALARINA KARŞI HAK VE SORUMLULUKLARI</a:t>
            </a:r>
          </a:p>
          <a:p>
            <a:pPr algn="just">
              <a:buFont typeface="Wingdings" panose="05000000000000000000" pitchFamily="2" charset="2"/>
              <a:buChar char="Ø"/>
            </a:pPr>
            <a:r>
              <a:rPr lang="tr-TR" sz="3900" b="1" dirty="0" smtClean="0">
                <a:latin typeface="Times New Roman" panose="02020603050405020304" pitchFamily="18" charset="0"/>
                <a:cs typeface="Times New Roman" panose="02020603050405020304" pitchFamily="18" charset="0"/>
              </a:rPr>
              <a:t>İNSANIN İŞ HAYATINDAKİ HAK VE SORUMLULUKLARI</a:t>
            </a:r>
          </a:p>
        </p:txBody>
      </p:sp>
    </p:spTree>
    <p:extLst>
      <p:ext uri="{BB962C8B-B14F-4D97-AF65-F5344CB8AC3E}">
        <p14:creationId xmlns:p14="http://schemas.microsoft.com/office/powerpoint/2010/main" val="2827563111"/>
      </p:ext>
    </p:extLst>
  </p:cSld>
  <p:clrMapOvr>
    <a:masterClrMapping/>
  </p:clrMapOvr>
  <p:timing>
    <p:tnLst>
      <p:par>
        <p:cTn id="1" dur="indefinite" restart="never" nodeType="tmRoot"/>
      </p:par>
    </p:tnLst>
  </p:timing>
</p:sld>
</file>

<file path=ppt/theme/theme1.xml><?xml version="1.0" encoding="utf-8"?>
<a:theme xmlns:a="http://schemas.openxmlformats.org/drawingml/2006/main" name="Kristal">
  <a:themeElements>
    <a:clrScheme name="Kristal">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Kristal">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ristal">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1549</TotalTime>
  <Words>1647</Words>
  <Application>Microsoft Office PowerPoint</Application>
  <PresentationFormat>Geniş ekran</PresentationFormat>
  <Paragraphs>133</Paragraphs>
  <Slides>24</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24</vt:i4>
      </vt:variant>
    </vt:vector>
  </HeadingPairs>
  <TitlesOfParts>
    <vt:vector size="31" baseType="lpstr">
      <vt:lpstr>Algerian</vt:lpstr>
      <vt:lpstr>Arial</vt:lpstr>
      <vt:lpstr>Times New Roman</vt:lpstr>
      <vt:lpstr>Trebuchet MS</vt:lpstr>
      <vt:lpstr>Wingdings</vt:lpstr>
      <vt:lpstr>Wingdings 3</vt:lpstr>
      <vt:lpstr>Kristal</vt:lpstr>
      <vt:lpstr>ADÂLET OKULU GİRİŞ DERSİ  ADÂLET MEFHUMU  KÜRESEL ADÂLET  VE  ASSAM İSLAM BİRLİĞİ TASAVVURU</vt:lpstr>
      <vt:lpstr>ADÂLET OKULU GİRİŞ DERSİ ADÂLET MEFHUMU KÜRESEL ADÂLET VE  ASSAM İSLAM BİRLİĞİ TASAVVURU</vt:lpstr>
      <vt:lpstr>ADÂLET OKULU GİRİŞ DERSİ ADÂLET MEFHUMU</vt:lpstr>
      <vt:lpstr>ADÂLET OKULU GİRİŞ DERSİ ADÂLET MEFHUMU</vt:lpstr>
      <vt:lpstr>ADÂLET OKULU GİRİŞ DERSİ ADÂLET MEFHUMU</vt:lpstr>
      <vt:lpstr>ADÂLET OKULU GİRİŞ DERSİ ADÂLET MEFHUMU</vt:lpstr>
      <vt:lpstr>ADÂLET OKULU GİRİŞ DERSİ ADÂLET MEFHUMU</vt:lpstr>
      <vt:lpstr>ADÂLET OKULU GİRİŞ DERSİ ADÂLET MEFHUMU</vt:lpstr>
      <vt:lpstr>ADÂLET OKULU GİRİŞ DERSİ ADÂLET MEFHUMU</vt:lpstr>
      <vt:lpstr>ADÂLET OKULU GİRİŞ DERSİ ADÂLET MEFHUMU</vt:lpstr>
      <vt:lpstr>ADâLET OKULU GİRİŞ DERSİ ADâLET MEFHUMU</vt:lpstr>
      <vt:lpstr>ADâLET OKULU GİRİŞ DERSİ ADÂLET MEFHUMU</vt:lpstr>
      <vt:lpstr>ADâLET OKULU GİRİŞ DERSİ ADâLET MEFHUMU  KUR’ANDA ADâLETLE İLGİLİ AYETLER</vt:lpstr>
      <vt:lpstr>ADÂLET OKULU GİRİŞ DERSİ ADÂLET MEFHUMU  KUR’ANDA ADÂLETLE İLGİLİ AYETLER</vt:lpstr>
      <vt:lpstr>ADâLET OKULU GİRİŞ DERSİ ADâLET MEFHUMU  KUR’ANDA ADâLETLE İLGİLİ AYETLER</vt:lpstr>
      <vt:lpstr>ADâLET OKULU GİRİŞ DERSİ ADâLET MEFHUMU  KUR’ANDA ADâLETLE İLGİLİ AYETLER</vt:lpstr>
      <vt:lpstr>ADâLET OKULU GİRİŞ DERSİ ADâLET MEFHUMU  KUR’ANDA ADâLETLE İLGİLİ AYETLER</vt:lpstr>
      <vt:lpstr>ADâLET OKULU GİRİŞ DERSİ ADâLET MEFHUMU  KUR’ANDA ADâLETLE İLGİLİ AYETLER</vt:lpstr>
      <vt:lpstr>ADÂLET OKULU GİRİŞ DERSİ ADÂLET MEFHUMU  ADÂLETLE İLGİLİ HADİSLER</vt:lpstr>
      <vt:lpstr>ADâLET OKULU GİRİŞ DERSİ ADâLET MEFHUMU   ADâLETLE İLGİLİ HADİSLER</vt:lpstr>
      <vt:lpstr>ADÂLET OKULU GİRİŞ DERSİ ADÂLET MEFHUMU  ADÂLETLE İLGİLİ HADİSLER</vt:lpstr>
      <vt:lpstr>ADÂLET OKULU GİRİŞ DERSİ ADÂLET MEFHUMU  ADÂLETLE İLGİLİ HADİSLER</vt:lpstr>
      <vt:lpstr>ADÂLET OKULU GİRİŞ DERSİ ADÂLET MEFHUMU  ADÂLETLE İLGİLİ HADİSLER</vt:lpstr>
      <vt:lpstr>ADÂLET OKULU GİRİŞ DERSİ ADÂLET MEFHUMU  SONUÇ</vt:lpstr>
    </vt:vector>
  </TitlesOfParts>
  <Company>Tccb</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Adnan Tanrıverdi</dc:creator>
  <cp:lastModifiedBy>Adnan Tanrıverdi</cp:lastModifiedBy>
  <cp:revision>57</cp:revision>
  <dcterms:created xsi:type="dcterms:W3CDTF">2018-09-30T12:51:43Z</dcterms:created>
  <dcterms:modified xsi:type="dcterms:W3CDTF">2018-10-06T04:52:16Z</dcterms:modified>
</cp:coreProperties>
</file>